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84" r:id="rId2"/>
    <p:sldId id="283" r:id="rId3"/>
    <p:sldId id="270" r:id="rId4"/>
    <p:sldId id="285" r:id="rId5"/>
    <p:sldId id="286" r:id="rId6"/>
    <p:sldId id="290" r:id="rId7"/>
    <p:sldId id="311" r:id="rId8"/>
    <p:sldId id="291" r:id="rId9"/>
    <p:sldId id="313" r:id="rId10"/>
    <p:sldId id="315" r:id="rId11"/>
    <p:sldId id="312" r:id="rId12"/>
    <p:sldId id="309" r:id="rId13"/>
    <p:sldId id="314" r:id="rId14"/>
    <p:sldId id="316" r:id="rId15"/>
    <p:sldId id="298" r:id="rId16"/>
    <p:sldId id="305" r:id="rId17"/>
    <p:sldId id="307" r:id="rId18"/>
    <p:sldId id="326" r:id="rId19"/>
    <p:sldId id="328" r:id="rId20"/>
    <p:sldId id="329" r:id="rId21"/>
    <p:sldId id="327" r:id="rId22"/>
    <p:sldId id="324" r:id="rId23"/>
    <p:sldId id="331" r:id="rId24"/>
    <p:sldId id="319" r:id="rId25"/>
    <p:sldId id="321" r:id="rId26"/>
    <p:sldId id="294" r:id="rId27"/>
  </p:sldIdLst>
  <p:sldSz cx="12192000" cy="6858000"/>
  <p:notesSz cx="6858000" cy="9144000"/>
  <p:embeddedFontLst>
    <p:embeddedFont>
      <p:font typeface="맑은 고딕" panose="020B0503020000020004" pitchFamily="50" charset="-127"/>
      <p:regular r:id="rId29"/>
      <p:bold r:id="rId30"/>
    </p:embeddedFont>
    <p:embeddedFont>
      <p:font typeface="맑은 고딕" panose="020B0503020000020004" pitchFamily="50" charset="-127"/>
      <p:regular r:id="rId29"/>
      <p:bold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77D"/>
    <a:srgbClr val="FDF9EE"/>
    <a:srgbClr val="FFF7D4"/>
    <a:srgbClr val="61C8B1"/>
    <a:srgbClr val="404040"/>
    <a:srgbClr val="FFAD19"/>
    <a:srgbClr val="D98A00"/>
    <a:srgbClr val="FEEFA8"/>
    <a:srgbClr val="F7CEEB"/>
    <a:srgbClr val="EEBD81"/>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499188-7313-461A-ABCD-17BA23BB2838}" v="1" dt="2023-09-30T11:04:48.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4588" autoAdjust="0"/>
  </p:normalViewPr>
  <p:slideViewPr>
    <p:cSldViewPr snapToGrid="0" showGuides="1">
      <p:cViewPr varScale="1">
        <p:scale>
          <a:sx n="69" d="100"/>
          <a:sy n="69" d="100"/>
        </p:scale>
        <p:origin x="116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987987@gmail.com" userId="c056b3003a5d1255" providerId="LiveId" clId="{88499188-7313-461A-ABCD-17BA23BB2838}"/>
    <pc:docChg chg="undo redo custSel delSld modSld">
      <pc:chgData name="jar987987@gmail.com" userId="c056b3003a5d1255" providerId="LiveId" clId="{88499188-7313-461A-ABCD-17BA23BB2838}" dt="2023-09-30T11:07:32.199" v="103" actId="1076"/>
      <pc:docMkLst>
        <pc:docMk/>
      </pc:docMkLst>
      <pc:sldChg chg="modSp mod">
        <pc:chgData name="jar987987@gmail.com" userId="c056b3003a5d1255" providerId="LiveId" clId="{88499188-7313-461A-ABCD-17BA23BB2838}" dt="2023-09-30T11:04:26.111" v="3" actId="20577"/>
        <pc:sldMkLst>
          <pc:docMk/>
          <pc:sldMk cId="3440795855" sldId="270"/>
        </pc:sldMkLst>
        <pc:spChg chg="mod">
          <ac:chgData name="jar987987@gmail.com" userId="c056b3003a5d1255" providerId="LiveId" clId="{88499188-7313-461A-ABCD-17BA23BB2838}" dt="2023-09-30T11:04:26.111" v="3" actId="20577"/>
          <ac:spMkLst>
            <pc:docMk/>
            <pc:sldMk cId="3440795855" sldId="270"/>
            <ac:spMk id="13" creationId="{AC9F7948-2BDB-4656-AC8C-1A58BFDAF583}"/>
          </ac:spMkLst>
        </pc:spChg>
      </pc:sldChg>
      <pc:sldChg chg="delSp mod">
        <pc:chgData name="jar987987@gmail.com" userId="c056b3003a5d1255" providerId="LiveId" clId="{88499188-7313-461A-ABCD-17BA23BB2838}" dt="2023-09-30T11:02:49.282" v="0" actId="478"/>
        <pc:sldMkLst>
          <pc:docMk/>
          <pc:sldMk cId="3856474283" sldId="284"/>
        </pc:sldMkLst>
        <pc:spChg chg="del">
          <ac:chgData name="jar987987@gmail.com" userId="c056b3003a5d1255" providerId="LiveId" clId="{88499188-7313-461A-ABCD-17BA23BB2838}" dt="2023-09-30T11:02:49.282" v="0" actId="478"/>
          <ac:spMkLst>
            <pc:docMk/>
            <pc:sldMk cId="3856474283" sldId="284"/>
            <ac:spMk id="14" creationId="{BC763B08-A59C-4CA7-896C-26D8C0382013}"/>
          </ac:spMkLst>
        </pc:spChg>
      </pc:sldChg>
      <pc:sldChg chg="modSp mod">
        <pc:chgData name="jar987987@gmail.com" userId="c056b3003a5d1255" providerId="LiveId" clId="{88499188-7313-461A-ABCD-17BA23BB2838}" dt="2023-09-30T11:04:52.980" v="14" actId="14100"/>
        <pc:sldMkLst>
          <pc:docMk/>
          <pc:sldMk cId="1806039450" sldId="291"/>
        </pc:sldMkLst>
        <pc:spChg chg="mod">
          <ac:chgData name="jar987987@gmail.com" userId="c056b3003a5d1255" providerId="LiveId" clId="{88499188-7313-461A-ABCD-17BA23BB2838}" dt="2023-09-30T11:04:49.346" v="13" actId="14100"/>
          <ac:spMkLst>
            <pc:docMk/>
            <pc:sldMk cId="1806039450" sldId="291"/>
            <ac:spMk id="13" creationId="{2E212C15-6FF4-4E11-A6E9-B953A89548E1}"/>
          </ac:spMkLst>
        </pc:spChg>
        <pc:spChg chg="mod">
          <ac:chgData name="jar987987@gmail.com" userId="c056b3003a5d1255" providerId="LiveId" clId="{88499188-7313-461A-ABCD-17BA23BB2838}" dt="2023-09-30T11:04:52.980" v="14" actId="14100"/>
          <ac:spMkLst>
            <pc:docMk/>
            <pc:sldMk cId="1806039450" sldId="291"/>
            <ac:spMk id="15" creationId="{31374479-CA86-4CB6-A673-9723503F6E39}"/>
          </ac:spMkLst>
        </pc:spChg>
      </pc:sldChg>
      <pc:sldChg chg="del">
        <pc:chgData name="jar987987@gmail.com" userId="c056b3003a5d1255" providerId="LiveId" clId="{88499188-7313-461A-ABCD-17BA23BB2838}" dt="2023-09-30T11:03:29.783" v="2" actId="2696"/>
        <pc:sldMkLst>
          <pc:docMk/>
          <pc:sldMk cId="2786338685" sldId="296"/>
        </pc:sldMkLst>
      </pc:sldChg>
      <pc:sldChg chg="modSp mod">
        <pc:chgData name="jar987987@gmail.com" userId="c056b3003a5d1255" providerId="LiveId" clId="{88499188-7313-461A-ABCD-17BA23BB2838}" dt="2023-09-30T11:06:07.102" v="72" actId="20577"/>
        <pc:sldMkLst>
          <pc:docMk/>
          <pc:sldMk cId="2960998708" sldId="309"/>
        </pc:sldMkLst>
        <pc:spChg chg="mod">
          <ac:chgData name="jar987987@gmail.com" userId="c056b3003a5d1255" providerId="LiveId" clId="{88499188-7313-461A-ABCD-17BA23BB2838}" dt="2023-09-30T11:06:07.102" v="72" actId="20577"/>
          <ac:spMkLst>
            <pc:docMk/>
            <pc:sldMk cId="2960998708" sldId="309"/>
            <ac:spMk id="8" creationId="{00000000-0000-0000-0000-000000000000}"/>
          </ac:spMkLst>
        </pc:spChg>
      </pc:sldChg>
      <pc:sldChg chg="modSp mod">
        <pc:chgData name="jar987987@gmail.com" userId="c056b3003a5d1255" providerId="LiveId" clId="{88499188-7313-461A-ABCD-17BA23BB2838}" dt="2023-09-30T11:05:48.688" v="70" actId="115"/>
        <pc:sldMkLst>
          <pc:docMk/>
          <pc:sldMk cId="3243872064" sldId="315"/>
        </pc:sldMkLst>
        <pc:spChg chg="mod">
          <ac:chgData name="jar987987@gmail.com" userId="c056b3003a5d1255" providerId="LiveId" clId="{88499188-7313-461A-ABCD-17BA23BB2838}" dt="2023-09-30T11:05:48.688" v="70" actId="115"/>
          <ac:spMkLst>
            <pc:docMk/>
            <pc:sldMk cId="3243872064" sldId="315"/>
            <ac:spMk id="7" creationId="{00000000-0000-0000-0000-000000000000}"/>
          </ac:spMkLst>
        </pc:spChg>
      </pc:sldChg>
      <pc:sldChg chg="modSp mod">
        <pc:chgData name="jar987987@gmail.com" userId="c056b3003a5d1255" providerId="LiveId" clId="{88499188-7313-461A-ABCD-17BA23BB2838}" dt="2023-09-30T11:07:08.995" v="99" actId="20577"/>
        <pc:sldMkLst>
          <pc:docMk/>
          <pc:sldMk cId="1053672623" sldId="316"/>
        </pc:sldMkLst>
        <pc:spChg chg="mod">
          <ac:chgData name="jar987987@gmail.com" userId="c056b3003a5d1255" providerId="LiveId" clId="{88499188-7313-461A-ABCD-17BA23BB2838}" dt="2023-09-30T11:07:08.995" v="99" actId="20577"/>
          <ac:spMkLst>
            <pc:docMk/>
            <pc:sldMk cId="1053672623" sldId="316"/>
            <ac:spMk id="8" creationId="{00000000-0000-0000-0000-000000000000}"/>
          </ac:spMkLst>
        </pc:spChg>
      </pc:sldChg>
      <pc:sldChg chg="modSp mod">
        <pc:chgData name="jar987987@gmail.com" userId="c056b3003a5d1255" providerId="LiveId" clId="{88499188-7313-461A-ABCD-17BA23BB2838}" dt="2023-09-30T11:07:32.199" v="103" actId="1076"/>
        <pc:sldMkLst>
          <pc:docMk/>
          <pc:sldMk cId="2906605203" sldId="319"/>
        </pc:sldMkLst>
        <pc:spChg chg="mod">
          <ac:chgData name="jar987987@gmail.com" userId="c056b3003a5d1255" providerId="LiveId" clId="{88499188-7313-461A-ABCD-17BA23BB2838}" dt="2023-09-30T11:07:32.199" v="103" actId="1076"/>
          <ac:spMkLst>
            <pc:docMk/>
            <pc:sldMk cId="2906605203" sldId="319"/>
            <ac:spMk id="2" creationId="{00000000-0000-0000-0000-000000000000}"/>
          </ac:spMkLst>
        </pc:spChg>
        <pc:spChg chg="mod">
          <ac:chgData name="jar987987@gmail.com" userId="c056b3003a5d1255" providerId="LiveId" clId="{88499188-7313-461A-ABCD-17BA23BB2838}" dt="2023-09-30T11:07:24.018" v="101" actId="1076"/>
          <ac:spMkLst>
            <pc:docMk/>
            <pc:sldMk cId="2906605203" sldId="319"/>
            <ac:spMk id="13" creationId="{00000000-0000-0000-0000-000000000000}"/>
          </ac:spMkLst>
        </pc:spChg>
      </pc:sldChg>
      <pc:sldChg chg="del">
        <pc:chgData name="jar987987@gmail.com" userId="c056b3003a5d1255" providerId="LiveId" clId="{88499188-7313-461A-ABCD-17BA23BB2838}" dt="2023-09-30T11:02:56.284" v="1" actId="2696"/>
        <pc:sldMkLst>
          <pc:docMk/>
          <pc:sldMk cId="1815877971" sldId="323"/>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53685;&#54633;%20&#47928;&#49436;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Pt>
            <c:idx val="2"/>
            <c:invertIfNegative val="0"/>
            <c:bubble3D val="0"/>
            <c:spPr>
              <a:ln w="38100">
                <a:solidFill>
                  <a:srgbClr val="FF0000"/>
                </a:solidFill>
              </a:ln>
            </c:spPr>
            <c:extLst>
              <c:ext xmlns:c16="http://schemas.microsoft.com/office/drawing/2014/chart" uri="{C3380CC4-5D6E-409C-BE32-E72D297353CC}">
                <c16:uniqueId val="{00000001-8C0C-4002-BC3E-C047A1E3A94C}"/>
              </c:ext>
            </c:extLst>
          </c:dPt>
          <c:dPt>
            <c:idx val="3"/>
            <c:invertIfNegative val="0"/>
            <c:bubble3D val="0"/>
            <c:spPr>
              <a:ln w="34925">
                <a:solidFill>
                  <a:srgbClr val="FF0000"/>
                </a:solidFill>
              </a:ln>
            </c:spPr>
            <c:extLst>
              <c:ext xmlns:c16="http://schemas.microsoft.com/office/drawing/2014/chart" uri="{C3380CC4-5D6E-409C-BE32-E72D297353CC}">
                <c16:uniqueId val="{00000002-8C0C-4002-BC3E-C047A1E3A94C}"/>
              </c:ext>
            </c:extLst>
          </c:dPt>
          <c:cat>
            <c:strRef>
              <c:f>'[통합 문서1]Sheet1'!$B$3:$E$3</c:f>
              <c:strCache>
                <c:ptCount val="4"/>
                <c:pt idx="0">
                  <c:v>매주 잘 확인한다</c:v>
                </c:pt>
                <c:pt idx="1">
                  <c:v>대체로 잘 확인한다</c:v>
                </c:pt>
                <c:pt idx="2">
                  <c:v>대체로 확인하지 않는다</c:v>
                </c:pt>
                <c:pt idx="3">
                  <c:v>전혀 확인하지 않는다</c:v>
                </c:pt>
              </c:strCache>
            </c:strRef>
          </c:cat>
          <c:val>
            <c:numRef>
              <c:f>'[통합 문서1]Sheet1'!$B$4:$E$4</c:f>
              <c:numCache>
                <c:formatCode>0.00%</c:formatCode>
                <c:ptCount val="4"/>
                <c:pt idx="0">
                  <c:v>1.4E-2</c:v>
                </c:pt>
                <c:pt idx="1">
                  <c:v>0.153</c:v>
                </c:pt>
                <c:pt idx="2">
                  <c:v>0.60099999999999998</c:v>
                </c:pt>
                <c:pt idx="3">
                  <c:v>0.23300000000000001</c:v>
                </c:pt>
              </c:numCache>
            </c:numRef>
          </c:val>
          <c:extLst>
            <c:ext xmlns:c16="http://schemas.microsoft.com/office/drawing/2014/chart" uri="{C3380CC4-5D6E-409C-BE32-E72D297353CC}">
              <c16:uniqueId val="{00000000-8C0C-4002-BC3E-C047A1E3A94C}"/>
            </c:ext>
          </c:extLst>
        </c:ser>
        <c:dLbls>
          <c:showLegendKey val="0"/>
          <c:showVal val="0"/>
          <c:showCatName val="0"/>
          <c:showSerName val="0"/>
          <c:showPercent val="0"/>
          <c:showBubbleSize val="0"/>
        </c:dLbls>
        <c:gapWidth val="325"/>
        <c:axId val="180792320"/>
        <c:axId val="162471936"/>
      </c:barChart>
      <c:catAx>
        <c:axId val="180792320"/>
        <c:scaling>
          <c:orientation val="minMax"/>
        </c:scaling>
        <c:delete val="0"/>
        <c:axPos val="b"/>
        <c:numFmt formatCode="General" sourceLinked="0"/>
        <c:majorTickMark val="out"/>
        <c:minorTickMark val="none"/>
        <c:tickLblPos val="nextTo"/>
        <c:txPr>
          <a:bodyPr/>
          <a:lstStyle/>
          <a:p>
            <a:pPr>
              <a:defRPr sz="1400">
                <a:latin typeface="나눔스퀘어OTF Bold" panose="020B0600000101010101" pitchFamily="34" charset="-127"/>
                <a:ea typeface="나눔스퀘어OTF Bold" panose="020B0600000101010101" pitchFamily="34" charset="-127"/>
              </a:defRPr>
            </a:pPr>
            <a:endParaRPr lang="ko-KR"/>
          </a:p>
        </c:txPr>
        <c:crossAx val="162471936"/>
        <c:crosses val="autoZero"/>
        <c:auto val="1"/>
        <c:lblAlgn val="ctr"/>
        <c:lblOffset val="100"/>
        <c:noMultiLvlLbl val="0"/>
      </c:catAx>
      <c:valAx>
        <c:axId val="162471936"/>
        <c:scaling>
          <c:orientation val="minMax"/>
        </c:scaling>
        <c:delete val="0"/>
        <c:axPos val="l"/>
        <c:majorGridlines/>
        <c:numFmt formatCode="0.00%" sourceLinked="1"/>
        <c:majorTickMark val="out"/>
        <c:minorTickMark val="none"/>
        <c:tickLblPos val="nextTo"/>
        <c:crossAx val="180792320"/>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5C51E-BBF2-4EDE-A7F3-06BF4AF95840}" type="datetimeFigureOut">
              <a:rPr lang="ko-KR" altLang="en-US" smtClean="0"/>
              <a:t>2023-09-30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80961-B096-4081-A29F-EB36FA7E90F3}" type="slidenum">
              <a:rPr lang="ko-KR" altLang="en-US" smtClean="0"/>
              <a:t>‹#›</a:t>
            </a:fld>
            <a:endParaRPr lang="ko-KR" altLang="en-US"/>
          </a:p>
        </p:txBody>
      </p:sp>
    </p:spTree>
    <p:extLst>
      <p:ext uri="{BB962C8B-B14F-4D97-AF65-F5344CB8AC3E}">
        <p14:creationId xmlns:p14="http://schemas.microsoft.com/office/powerpoint/2010/main" val="27187704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hani.co.kr/arti/economy/it/978244.html#csidxd427ca12755618882a43f13ca543edc"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1</a:t>
            </a:fld>
            <a:endParaRPr lang="ko-KR" altLang="en-US"/>
          </a:p>
        </p:txBody>
      </p:sp>
    </p:spTree>
    <p:extLst>
      <p:ext uri="{BB962C8B-B14F-4D97-AF65-F5344CB8AC3E}">
        <p14:creationId xmlns:p14="http://schemas.microsoft.com/office/powerpoint/2010/main" val="2546521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2080961-B096-4081-A29F-EB36FA7E90F3}" type="slidenum">
              <a:rPr lang="ko-KR" altLang="en-US" smtClean="0"/>
              <a:t>14</a:t>
            </a:fld>
            <a:endParaRPr lang="ko-KR" altLang="en-US"/>
          </a:p>
        </p:txBody>
      </p:sp>
    </p:spTree>
    <p:extLst>
      <p:ext uri="{BB962C8B-B14F-4D97-AF65-F5344CB8AC3E}">
        <p14:creationId xmlns:p14="http://schemas.microsoft.com/office/powerpoint/2010/main" val="435945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15</a:t>
            </a:fld>
            <a:endParaRPr lang="ko-KR" altLang="en-US"/>
          </a:p>
        </p:txBody>
      </p:sp>
    </p:spTree>
    <p:extLst>
      <p:ext uri="{BB962C8B-B14F-4D97-AF65-F5344CB8AC3E}">
        <p14:creationId xmlns:p14="http://schemas.microsoft.com/office/powerpoint/2010/main" val="1319268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17</a:t>
            </a:fld>
            <a:endParaRPr lang="ko-KR" altLang="en-US"/>
          </a:p>
        </p:txBody>
      </p:sp>
    </p:spTree>
    <p:extLst>
      <p:ext uri="{BB962C8B-B14F-4D97-AF65-F5344CB8AC3E}">
        <p14:creationId xmlns:p14="http://schemas.microsoft.com/office/powerpoint/2010/main" val="3040419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2080961-B096-4081-A29F-EB36FA7E90F3}" type="slidenum">
              <a:rPr lang="ko-KR" altLang="en-US" smtClean="0"/>
              <a:t>18</a:t>
            </a:fld>
            <a:endParaRPr lang="ko-KR" altLang="en-US"/>
          </a:p>
        </p:txBody>
      </p:sp>
    </p:spTree>
    <p:extLst>
      <p:ext uri="{BB962C8B-B14F-4D97-AF65-F5344CB8AC3E}">
        <p14:creationId xmlns:p14="http://schemas.microsoft.com/office/powerpoint/2010/main" val="2806175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2080961-B096-4081-A29F-EB36FA7E90F3}" type="slidenum">
              <a:rPr lang="ko-KR" altLang="en-US" smtClean="0"/>
              <a:t>19</a:t>
            </a:fld>
            <a:endParaRPr lang="ko-KR" altLang="en-US"/>
          </a:p>
        </p:txBody>
      </p:sp>
    </p:spTree>
    <p:extLst>
      <p:ext uri="{BB962C8B-B14F-4D97-AF65-F5344CB8AC3E}">
        <p14:creationId xmlns:p14="http://schemas.microsoft.com/office/powerpoint/2010/main" val="327174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2080961-B096-4081-A29F-EB36FA7E90F3}" type="slidenum">
              <a:rPr lang="ko-KR" altLang="en-US" smtClean="0"/>
              <a:t>20</a:t>
            </a:fld>
            <a:endParaRPr lang="ko-KR" altLang="en-US"/>
          </a:p>
        </p:txBody>
      </p:sp>
    </p:spTree>
    <p:extLst>
      <p:ext uri="{BB962C8B-B14F-4D97-AF65-F5344CB8AC3E}">
        <p14:creationId xmlns:p14="http://schemas.microsoft.com/office/powerpoint/2010/main" val="2018026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50000"/>
              </a:lnSpc>
            </a:pPr>
            <a:r>
              <a:rPr lang="ko-KR" altLang="en-US" sz="1200" dirty="0" err="1">
                <a:latin typeface="나눔스퀘어OTF Bold" panose="020B0600000101010101" pitchFamily="34" charset="-127"/>
                <a:ea typeface="나눔스퀘어OTF Bold" panose="020B0600000101010101" pitchFamily="34" charset="-127"/>
              </a:rPr>
              <a:t>차별점</a:t>
            </a: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1200" dirty="0">
                <a:latin typeface="나눔스퀘어OTF Bold" panose="020B0600000101010101" pitchFamily="34" charset="-127"/>
                <a:ea typeface="나눔스퀘어OTF Bold" panose="020B0600000101010101" pitchFamily="34" charset="-127"/>
              </a:rPr>
              <a:t>① '</a:t>
            </a:r>
            <a:r>
              <a:rPr lang="ko-KR" altLang="en-US" sz="1200" dirty="0" err="1">
                <a:latin typeface="나눔스퀘어OTF Bold" panose="020B0600000101010101" pitchFamily="34" charset="-127"/>
                <a:ea typeface="나눔스퀘어OTF Bold" panose="020B0600000101010101" pitchFamily="34" charset="-127"/>
              </a:rPr>
              <a:t>오공이문</a:t>
            </a:r>
            <a:r>
              <a:rPr lang="en-US" altLang="ko-KR" sz="1200" dirty="0">
                <a:latin typeface="나눔스퀘어OTF Bold" panose="020B0600000101010101" pitchFamily="34" charset="-127"/>
                <a:ea typeface="나눔스퀘어OTF Bold" panose="020B0600000101010101" pitchFamily="34" charset="-127"/>
              </a:rPr>
              <a:t>'</a:t>
            </a:r>
            <a:r>
              <a:rPr lang="ko-KR" altLang="en-US" sz="1200" dirty="0">
                <a:latin typeface="나눔스퀘어OTF Bold" panose="020B0600000101010101" pitchFamily="34" charset="-127"/>
                <a:ea typeface="나눔스퀘어OTF Bold" panose="020B0600000101010101" pitchFamily="34" charset="-127"/>
              </a:rPr>
              <a:t>팀이 만든 서비스는 기존에 찾을 수 없었던 서비스</a:t>
            </a: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1200" dirty="0">
                <a:latin typeface="나눔스퀘어OTF Bold" panose="020B0600000101010101" pitchFamily="34" charset="-127"/>
                <a:ea typeface="나눔스퀘어OTF Bold" panose="020B0600000101010101" pitchFamily="34" charset="-127"/>
              </a:rPr>
              <a:t>     - </a:t>
            </a:r>
            <a:r>
              <a:rPr lang="ko-KR" altLang="en-US" sz="1200" dirty="0">
                <a:latin typeface="나눔스퀘어OTF Bold" panose="020B0600000101010101" pitchFamily="34" charset="-127"/>
                <a:ea typeface="나눔스퀘어OTF Bold" panose="020B0600000101010101" pitchFamily="34" charset="-127"/>
              </a:rPr>
              <a:t>기존에 불공정 약관을 판별하거나 이용약관을 읽기 쉽게 도와주는 서비스는 존재하지 않았다</a:t>
            </a: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1200" dirty="0">
                <a:latin typeface="나눔스퀘어OTF Bold" panose="020B0600000101010101" pitchFamily="34" charset="-127"/>
                <a:ea typeface="나눔스퀘어OTF Bold" panose="020B0600000101010101" pitchFamily="34" charset="-127"/>
              </a:rPr>
              <a:t>     - </a:t>
            </a:r>
            <a:r>
              <a:rPr lang="ko-KR" altLang="en-US" sz="1200" dirty="0">
                <a:latin typeface="나눔스퀘어OTF Bold" panose="020B0600000101010101" pitchFamily="34" charset="-127"/>
                <a:ea typeface="나눔스퀘어OTF Bold" panose="020B0600000101010101" pitchFamily="34" charset="-127"/>
              </a:rPr>
              <a:t>업체 자체에서 이해하기 쉬운 약관을 내놓는 사례 밖에 없었다</a:t>
            </a: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1200" dirty="0">
                <a:latin typeface="나눔스퀘어OTF Bold" panose="020B0600000101010101" pitchFamily="34" charset="-127"/>
                <a:ea typeface="나눔스퀘어OTF Bold" panose="020B0600000101010101" pitchFamily="34" charset="-127"/>
              </a:rPr>
              <a:t>② '</a:t>
            </a:r>
            <a:r>
              <a:rPr lang="ko-KR" altLang="en-US" sz="1200" dirty="0">
                <a:latin typeface="나눔스퀘어OTF Bold" panose="020B0600000101010101" pitchFamily="34" charset="-127"/>
                <a:ea typeface="나눔스퀘어OTF Bold" panose="020B0600000101010101" pitchFamily="34" charset="-127"/>
              </a:rPr>
              <a:t>소비자가 스스로 동의한 약관</a:t>
            </a:r>
            <a:r>
              <a:rPr lang="en-US" altLang="ko-KR" sz="1200" dirty="0">
                <a:latin typeface="나눔스퀘어OTF Bold" panose="020B0600000101010101" pitchFamily="34" charset="-127"/>
                <a:ea typeface="나눔스퀘어OTF Bold" panose="020B0600000101010101" pitchFamily="34" charset="-127"/>
              </a:rPr>
              <a:t>'</a:t>
            </a:r>
            <a:r>
              <a:rPr lang="ko-KR" altLang="en-US" sz="1200" dirty="0">
                <a:latin typeface="나눔스퀘어OTF Bold" panose="020B0600000101010101" pitchFamily="34" charset="-127"/>
                <a:ea typeface="나눔스퀘어OTF Bold" panose="020B0600000101010101" pitchFamily="34" charset="-127"/>
              </a:rPr>
              <a:t>이기 때문에 개인정보가 침해되어도 업체에게는 무기가 될 수 </a:t>
            </a: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1200" dirty="0">
                <a:latin typeface="나눔스퀘어OTF Bold" panose="020B0600000101010101" pitchFamily="34" charset="-127"/>
                <a:ea typeface="나눔스퀘어OTF Bold" panose="020B0600000101010101" pitchFamily="34" charset="-127"/>
              </a:rPr>
              <a:t>      </a:t>
            </a:r>
            <a:r>
              <a:rPr lang="ko-KR" altLang="en-US" sz="1200" dirty="0">
                <a:latin typeface="나눔스퀘어OTF Bold" panose="020B0600000101010101" pitchFamily="34" charset="-127"/>
                <a:ea typeface="나눔스퀘어OTF Bold" panose="020B0600000101010101" pitchFamily="34" charset="-127"/>
              </a:rPr>
              <a:t>있지만 이를 사전에 방지할 수 있다</a:t>
            </a:r>
            <a:endParaRPr lang="en-US" altLang="ko-KR" sz="1200" dirty="0">
              <a:latin typeface="나눔스퀘어OTF Bold" panose="020B0600000101010101" pitchFamily="34" charset="-127"/>
              <a:ea typeface="나눔스퀘어OTF Bold" panose="020B0600000101010101" pitchFamily="34" charset="-127"/>
            </a:endParaRPr>
          </a:p>
          <a:p>
            <a:pPr marL="342900" indent="-342900">
              <a:lnSpc>
                <a:spcPct val="150000"/>
              </a:lnSpc>
              <a:buFontTx/>
              <a:buChar char="-"/>
            </a:pPr>
            <a:endParaRPr lang="ko-KR" altLang="en-US" sz="12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1200" dirty="0">
                <a:latin typeface="나눔스퀘어OTF Bold" panose="020B0600000101010101" pitchFamily="34" charset="-127"/>
                <a:ea typeface="나눔스퀘어OTF Bold" panose="020B0600000101010101" pitchFamily="34" charset="-127"/>
              </a:rPr>
              <a:t>③ </a:t>
            </a:r>
            <a:r>
              <a:rPr lang="ko-KR" altLang="en-US" sz="1200" dirty="0">
                <a:latin typeface="나눔스퀘어OTF Bold" panose="020B0600000101010101" pitchFamily="34" charset="-127"/>
                <a:ea typeface="나눔스퀘어OTF Bold" panose="020B0600000101010101" pitchFamily="34" charset="-127"/>
              </a:rPr>
              <a:t>약관 동의 전 불공정 약관을 판별하게 함으로써 사용자의 미래의 피해를 막을 수 있게 하고</a:t>
            </a:r>
            <a:r>
              <a:rPr lang="en-US" altLang="ko-KR" sz="1200" dirty="0">
                <a:latin typeface="나눔스퀘어OTF Bold" panose="020B0600000101010101" pitchFamily="34" charset="-127"/>
                <a:ea typeface="나눔스퀘어OTF Bold" panose="020B0600000101010101" pitchFamily="34" charset="-127"/>
              </a:rPr>
              <a:t>, </a:t>
            </a:r>
            <a:r>
              <a:rPr lang="ko-KR" altLang="en-US" sz="1200" dirty="0">
                <a:latin typeface="나눔스퀘어OTF Bold" panose="020B0600000101010101" pitchFamily="34" charset="-127"/>
                <a:ea typeface="나눔스퀘어OTF Bold" panose="020B0600000101010101" pitchFamily="34" charset="-127"/>
              </a:rPr>
              <a:t>소비자는 자기정보통제권을 보호할 수 있다</a:t>
            </a:r>
          </a:p>
          <a:p>
            <a:pPr>
              <a:lnSpc>
                <a:spcPct val="150000"/>
              </a:lnSpc>
            </a:pP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r>
              <a:rPr lang="ko-KR" altLang="en-US" sz="1200" dirty="0">
                <a:latin typeface="나눔스퀘어OTF Bold" panose="020B0600000101010101" pitchFamily="34" charset="-127"/>
                <a:ea typeface="나눔스퀘어OTF Bold" panose="020B0600000101010101" pitchFamily="34" charset="-127"/>
              </a:rPr>
              <a:t>한계점</a:t>
            </a: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1200" dirty="0">
                <a:latin typeface="나눔스퀘어OTF Bold" panose="020B0600000101010101" pitchFamily="34" charset="-127"/>
                <a:ea typeface="나눔스퀘어OTF Bold" panose="020B0600000101010101" pitchFamily="34" charset="-127"/>
              </a:rPr>
              <a:t>① </a:t>
            </a:r>
            <a:r>
              <a:rPr lang="ko-KR" altLang="en-US" sz="1200" dirty="0">
                <a:latin typeface="나눔스퀘어OTF Bold" panose="020B0600000101010101" pitchFamily="34" charset="-127"/>
                <a:ea typeface="나눔스퀘어OTF Bold" panose="020B0600000101010101" pitchFamily="34" charset="-127"/>
              </a:rPr>
              <a:t>불공정 약관 데이터가 일반 이용약관 데이터에 비해 상대적으로 부족하여 </a:t>
            </a:r>
            <a:r>
              <a:rPr lang="en-US" altLang="ko-KR" sz="1200" dirty="0">
                <a:latin typeface="나눔스퀘어OTF Bold" panose="020B0600000101010101" pitchFamily="34" charset="-127"/>
                <a:ea typeface="나눔스퀘어OTF Bold" panose="020B0600000101010101" pitchFamily="34" charset="-127"/>
              </a:rPr>
              <a:t>true/false </a:t>
            </a:r>
            <a:r>
              <a:rPr lang="ko-KR" altLang="en-US" sz="1200" dirty="0">
                <a:latin typeface="나눔스퀘어OTF Bold" panose="020B0600000101010101" pitchFamily="34" charset="-127"/>
                <a:ea typeface="나눔스퀘어OTF Bold" panose="020B0600000101010101" pitchFamily="34" charset="-127"/>
              </a:rPr>
              <a:t>데이터의 완전한 밸런스를 맞추지 못했음</a:t>
            </a: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endParaRPr lang="ko-KR" altLang="en-US" sz="12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1200" dirty="0">
                <a:latin typeface="나눔스퀘어OTF Bold" panose="020B0600000101010101" pitchFamily="34" charset="-127"/>
                <a:ea typeface="나눔스퀘어OTF Bold" panose="020B0600000101010101" pitchFamily="34" charset="-127"/>
              </a:rPr>
              <a:t>② </a:t>
            </a:r>
            <a:r>
              <a:rPr lang="ko-KR" altLang="en-US" sz="1200" dirty="0">
                <a:latin typeface="나눔스퀘어OTF Bold" panose="020B0600000101010101" pitchFamily="34" charset="-127"/>
                <a:ea typeface="나눔스퀘어OTF Bold" panose="020B0600000101010101" pitchFamily="34" charset="-127"/>
              </a:rPr>
              <a:t>현재는 서비스 분야의 이용약관을 판별하는 시스템으로 한정되어 있음</a:t>
            </a:r>
            <a:r>
              <a:rPr lang="en-US" altLang="ko-KR" sz="1200" dirty="0">
                <a:latin typeface="나눔스퀘어OTF Bold" panose="020B0600000101010101" pitchFamily="34" charset="-127"/>
                <a:ea typeface="나눔스퀘어OTF Bold" panose="020B0600000101010101" pitchFamily="34" charset="-127"/>
              </a:rPr>
              <a:t>.</a:t>
            </a:r>
          </a:p>
          <a:p>
            <a:pPr>
              <a:lnSpc>
                <a:spcPct val="150000"/>
              </a:lnSpc>
            </a:pPr>
            <a:endParaRPr lang="en-US" altLang="ko-KR" sz="12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1200" dirty="0">
                <a:latin typeface="나눔스퀘어OTF Bold" panose="020B0600000101010101" pitchFamily="34" charset="-127"/>
                <a:ea typeface="나눔스퀘어OTF Bold" panose="020B0600000101010101" pitchFamily="34" charset="-127"/>
              </a:rPr>
              <a:t>③ </a:t>
            </a:r>
            <a:r>
              <a:rPr lang="ko-KR" altLang="en-US" sz="1200" dirty="0">
                <a:latin typeface="나눔스퀘어OTF Bold" panose="020B0600000101010101" pitchFamily="34" charset="-127"/>
                <a:ea typeface="나눔스퀘어OTF Bold" panose="020B0600000101010101" pitchFamily="34" charset="-127"/>
              </a:rPr>
              <a:t>시대에 따라 발전하는 약관 내용을 반영해야 함</a:t>
            </a:r>
            <a:endParaRPr lang="en-US" altLang="ko-KR" sz="1200" dirty="0">
              <a:latin typeface="나눔스퀘어OTF Bold" panose="020B0600000101010101" pitchFamily="34" charset="-127"/>
              <a:ea typeface="나눔스퀘어OTF Bold" panose="020B0600000101010101" pitchFamily="34" charset="-127"/>
            </a:endParaRPr>
          </a:p>
          <a:p>
            <a:endParaRPr lang="ko-KR" altLang="en-US" dirty="0"/>
          </a:p>
        </p:txBody>
      </p:sp>
      <p:sp>
        <p:nvSpPr>
          <p:cNvPr id="4" name="슬라이드 번호 개체 틀 3"/>
          <p:cNvSpPr>
            <a:spLocks noGrp="1"/>
          </p:cNvSpPr>
          <p:nvPr>
            <p:ph type="sldNum" sz="quarter" idx="10"/>
          </p:nvPr>
        </p:nvSpPr>
        <p:spPr/>
        <p:txBody>
          <a:bodyPr/>
          <a:lstStyle/>
          <a:p>
            <a:fld id="{F2080961-B096-4081-A29F-EB36FA7E90F3}" type="slidenum">
              <a:rPr lang="ko-KR" altLang="en-US" smtClean="0"/>
              <a:t>21</a:t>
            </a:fld>
            <a:endParaRPr lang="ko-KR" altLang="en-US"/>
          </a:p>
        </p:txBody>
      </p:sp>
    </p:spTree>
    <p:extLst>
      <p:ext uri="{BB962C8B-B14F-4D97-AF65-F5344CB8AC3E}">
        <p14:creationId xmlns:p14="http://schemas.microsoft.com/office/powerpoint/2010/main" val="787115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22</a:t>
            </a:fld>
            <a:endParaRPr lang="ko-KR" altLang="en-US"/>
          </a:p>
        </p:txBody>
      </p:sp>
    </p:spTree>
    <p:extLst>
      <p:ext uri="{BB962C8B-B14F-4D97-AF65-F5344CB8AC3E}">
        <p14:creationId xmlns:p14="http://schemas.microsoft.com/office/powerpoint/2010/main" val="3757359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24</a:t>
            </a:fld>
            <a:endParaRPr lang="ko-KR" altLang="en-US"/>
          </a:p>
        </p:txBody>
      </p:sp>
    </p:spTree>
    <p:extLst>
      <p:ext uri="{BB962C8B-B14F-4D97-AF65-F5344CB8AC3E}">
        <p14:creationId xmlns:p14="http://schemas.microsoft.com/office/powerpoint/2010/main" val="1723644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25</a:t>
            </a:fld>
            <a:endParaRPr lang="ko-KR" altLang="en-US"/>
          </a:p>
        </p:txBody>
      </p:sp>
    </p:spTree>
    <p:extLst>
      <p:ext uri="{BB962C8B-B14F-4D97-AF65-F5344CB8AC3E}">
        <p14:creationId xmlns:p14="http://schemas.microsoft.com/office/powerpoint/2010/main" val="295248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04. </a:t>
            </a:r>
            <a:r>
              <a:rPr lang="ko-KR" altLang="en-US" dirty="0"/>
              <a:t>분석</a:t>
            </a:r>
            <a:r>
              <a:rPr lang="en-US" altLang="ko-KR" dirty="0"/>
              <a:t>/</a:t>
            </a:r>
            <a:r>
              <a:rPr lang="ko-KR" altLang="en-US" dirty="0"/>
              <a:t>개발 결과 </a:t>
            </a:r>
            <a:r>
              <a:rPr lang="en-US" altLang="ko-KR" dirty="0"/>
              <a:t>&gt; </a:t>
            </a:r>
            <a:r>
              <a:rPr lang="ko-KR" altLang="en-US" dirty="0"/>
              <a:t>정확도</a:t>
            </a:r>
            <a:endParaRPr lang="en-US" altLang="ko-KR" dirty="0"/>
          </a:p>
          <a:p>
            <a:r>
              <a:rPr lang="en-US" altLang="ko-KR" dirty="0"/>
              <a:t>05. </a:t>
            </a:r>
            <a:r>
              <a:rPr lang="ko-KR" altLang="en-US" dirty="0"/>
              <a:t>서비스 활용 방안 </a:t>
            </a:r>
            <a:r>
              <a:rPr lang="en-US" altLang="ko-KR" dirty="0"/>
              <a:t>&gt; </a:t>
            </a:r>
            <a:r>
              <a:rPr lang="ko-KR" altLang="en-US" dirty="0"/>
              <a:t>서비스 구현 영상</a:t>
            </a:r>
            <a:r>
              <a:rPr lang="en-US" altLang="ko-KR" dirty="0"/>
              <a:t>, </a:t>
            </a:r>
            <a:r>
              <a:rPr lang="ko-KR" altLang="en-US" dirty="0" err="1"/>
              <a:t>차별점</a:t>
            </a:r>
            <a:r>
              <a:rPr lang="en-US" altLang="ko-KR" dirty="0"/>
              <a:t>/</a:t>
            </a:r>
            <a:r>
              <a:rPr lang="ko-KR" altLang="en-US" dirty="0"/>
              <a:t>한계점</a:t>
            </a:r>
            <a:endParaRPr lang="en-US" altLang="ko-KR" dirty="0"/>
          </a:p>
          <a:p>
            <a:r>
              <a:rPr lang="en-US" altLang="ko-KR" dirty="0"/>
              <a:t>06. </a:t>
            </a:r>
            <a:r>
              <a:rPr lang="ko-KR" altLang="en-US" dirty="0"/>
              <a:t>기대효과 </a:t>
            </a:r>
            <a:r>
              <a:rPr lang="en-US" altLang="ko-KR" dirty="0"/>
              <a:t>(</a:t>
            </a:r>
            <a:r>
              <a:rPr lang="ko-KR" altLang="en-US" dirty="0"/>
              <a:t>기대효과 </a:t>
            </a:r>
            <a:r>
              <a:rPr lang="en-US" altLang="ko-KR" dirty="0"/>
              <a:t>&amp; </a:t>
            </a:r>
            <a:r>
              <a:rPr lang="ko-KR" altLang="en-US" dirty="0"/>
              <a:t>향후과제</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2</a:t>
            </a:fld>
            <a:endParaRPr lang="ko-KR" altLang="en-US"/>
          </a:p>
        </p:txBody>
      </p:sp>
    </p:spTree>
    <p:extLst>
      <p:ext uri="{BB962C8B-B14F-4D97-AF65-F5344CB8AC3E}">
        <p14:creationId xmlns:p14="http://schemas.microsoft.com/office/powerpoint/2010/main" val="420815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333333"/>
                </a:solidFill>
                <a:effectLst/>
                <a:latin typeface="맑은고딕"/>
              </a:rPr>
              <a:t>인터넷 이용자 </a:t>
            </a:r>
            <a:r>
              <a:rPr lang="en-US" altLang="ko-KR" b="0" i="0" dirty="0">
                <a:solidFill>
                  <a:srgbClr val="333333"/>
                </a:solidFill>
                <a:effectLst/>
                <a:latin typeface="맑은고딕"/>
              </a:rPr>
              <a:t>10</a:t>
            </a:r>
            <a:r>
              <a:rPr lang="ko-KR" altLang="en-US" b="0" i="0" dirty="0">
                <a:solidFill>
                  <a:srgbClr val="333333"/>
                </a:solidFill>
                <a:effectLst/>
                <a:latin typeface="맑은고딕"/>
              </a:rPr>
              <a:t>명 중 </a:t>
            </a:r>
            <a:r>
              <a:rPr lang="en-US" altLang="ko-KR" b="0" i="0" dirty="0">
                <a:solidFill>
                  <a:srgbClr val="333333"/>
                </a:solidFill>
                <a:effectLst/>
                <a:latin typeface="맑은고딕"/>
              </a:rPr>
              <a:t>8</a:t>
            </a:r>
            <a:r>
              <a:rPr lang="ko-KR" altLang="en-US" b="0" i="0" dirty="0">
                <a:solidFill>
                  <a:srgbClr val="333333"/>
                </a:solidFill>
                <a:effectLst/>
                <a:latin typeface="맑은고딕"/>
              </a:rPr>
              <a:t>명 이상이 개인정보 수집 약관을 읽어보지도 않고 동의하는 것으로 나타났다</a:t>
            </a:r>
            <a:r>
              <a:rPr lang="en-US" altLang="ko-KR" b="0" i="0" dirty="0">
                <a:solidFill>
                  <a:srgbClr val="333333"/>
                </a:solidFill>
                <a:effectLst/>
                <a:latin typeface="맑은고딕"/>
              </a:rPr>
              <a:t>.</a:t>
            </a:r>
          </a:p>
          <a:p>
            <a:r>
              <a:rPr lang="ko-KR" altLang="en-US" b="0" i="0" dirty="0">
                <a:solidFill>
                  <a:srgbClr val="333333"/>
                </a:solidFill>
                <a:effectLst/>
                <a:latin typeface="맑은고딕"/>
              </a:rPr>
              <a:t>법에서 명시하고 있는 개인정보수집 및 이용에 관한 동의서 및 약관을 개인정보제공자의 </a:t>
            </a:r>
            <a:r>
              <a:rPr lang="en-US" altLang="ko-KR" b="0" i="0" dirty="0">
                <a:solidFill>
                  <a:srgbClr val="333333"/>
                </a:solidFill>
                <a:effectLst/>
                <a:latin typeface="맑은고딕"/>
              </a:rPr>
              <a:t>83.4%</a:t>
            </a:r>
            <a:r>
              <a:rPr lang="ko-KR" altLang="en-US" b="0" i="0" dirty="0">
                <a:solidFill>
                  <a:srgbClr val="333333"/>
                </a:solidFill>
                <a:effectLst/>
                <a:latin typeface="맑은고딕"/>
              </a:rPr>
              <a:t>가 내용 확인 없이 약관에 동의하고 있는 것</a:t>
            </a:r>
            <a:endParaRPr lang="en-US" altLang="ko-KR" b="0" i="0" dirty="0">
              <a:solidFill>
                <a:srgbClr val="333333"/>
              </a:solidFill>
              <a:effectLst/>
              <a:latin typeface="맑은고딕"/>
            </a:endParaRPr>
          </a:p>
          <a:p>
            <a:endParaRPr lang="en-US" altLang="ko-KR" b="0" i="0" dirty="0">
              <a:solidFill>
                <a:srgbClr val="333333"/>
              </a:solidFill>
              <a:effectLst/>
              <a:latin typeface="맑은고딕"/>
            </a:endParaRPr>
          </a:p>
          <a:p>
            <a:r>
              <a:rPr lang="ko-KR" altLang="en-US" b="0" i="0" dirty="0">
                <a:solidFill>
                  <a:srgbClr val="333333"/>
                </a:solidFill>
                <a:effectLst/>
                <a:latin typeface="맑은고딕"/>
              </a:rPr>
              <a:t>동의서나 약관을 </a:t>
            </a:r>
            <a:r>
              <a:rPr lang="en-US" altLang="ko-KR" b="0" i="0" dirty="0">
                <a:solidFill>
                  <a:srgbClr val="333333"/>
                </a:solidFill>
                <a:effectLst/>
                <a:latin typeface="맑은고딕"/>
              </a:rPr>
              <a:t>'</a:t>
            </a:r>
            <a:r>
              <a:rPr lang="ko-KR" altLang="en-US" b="0" i="0" dirty="0">
                <a:solidFill>
                  <a:srgbClr val="333333"/>
                </a:solidFill>
                <a:effectLst/>
                <a:latin typeface="맑은고딕"/>
              </a:rPr>
              <a:t>전혀 확인하지 않는다</a:t>
            </a:r>
            <a:r>
              <a:rPr lang="en-US" altLang="ko-KR" b="0" i="0" dirty="0">
                <a:solidFill>
                  <a:srgbClr val="333333"/>
                </a:solidFill>
                <a:effectLst/>
                <a:latin typeface="맑은고딕"/>
              </a:rPr>
              <a:t>'</a:t>
            </a:r>
            <a:r>
              <a:rPr lang="ko-KR" altLang="en-US" b="0" i="0" dirty="0">
                <a:solidFill>
                  <a:srgbClr val="333333"/>
                </a:solidFill>
                <a:effectLst/>
                <a:latin typeface="맑은고딕"/>
              </a:rPr>
              <a:t>는 비율은 </a:t>
            </a:r>
            <a:r>
              <a:rPr lang="en-US" altLang="ko-KR" b="0" i="0" dirty="0">
                <a:solidFill>
                  <a:srgbClr val="333333"/>
                </a:solidFill>
                <a:effectLst/>
                <a:latin typeface="맑은고딕"/>
              </a:rPr>
              <a:t>23.3%</a:t>
            </a:r>
            <a:r>
              <a:rPr lang="ko-KR" altLang="en-US" b="0" i="0" dirty="0">
                <a:solidFill>
                  <a:srgbClr val="333333"/>
                </a:solidFill>
                <a:effectLst/>
                <a:latin typeface="맑은고딕"/>
              </a:rPr>
              <a:t>인 반면 매우 잘 확인한다</a:t>
            </a:r>
            <a:r>
              <a:rPr lang="en-US" altLang="ko-KR" b="0" i="0" dirty="0">
                <a:solidFill>
                  <a:srgbClr val="333333"/>
                </a:solidFill>
                <a:effectLst/>
                <a:latin typeface="맑은고딕"/>
              </a:rPr>
              <a:t>'</a:t>
            </a:r>
            <a:r>
              <a:rPr lang="ko-KR" altLang="en-US" b="0" i="0" dirty="0">
                <a:solidFill>
                  <a:srgbClr val="333333"/>
                </a:solidFill>
                <a:effectLst/>
                <a:latin typeface="맑은고딕"/>
              </a:rPr>
              <a:t>는 비율은 </a:t>
            </a:r>
            <a:r>
              <a:rPr lang="en-US" altLang="ko-KR" b="0" i="0" dirty="0">
                <a:solidFill>
                  <a:srgbClr val="333333"/>
                </a:solidFill>
                <a:effectLst/>
                <a:latin typeface="맑은고딕"/>
              </a:rPr>
              <a:t>1.4%</a:t>
            </a:r>
            <a:r>
              <a:rPr lang="ko-KR" altLang="en-US" b="0" i="0" dirty="0">
                <a:solidFill>
                  <a:srgbClr val="333333"/>
                </a:solidFill>
                <a:effectLst/>
                <a:latin typeface="맑은고딕"/>
              </a:rPr>
              <a:t>에 그치는 등 개인정보제공자의 개인정보보호 인식이 매우 낮은 것으로 분석됐다</a:t>
            </a:r>
            <a:r>
              <a:rPr lang="en-US" altLang="ko-KR" b="0" i="0" dirty="0">
                <a:solidFill>
                  <a:srgbClr val="333333"/>
                </a:solidFill>
                <a:effectLst/>
                <a:latin typeface="맑은고딕"/>
              </a:rPr>
              <a:t>.</a:t>
            </a:r>
          </a:p>
          <a:p>
            <a:endParaRPr lang="en-US" altLang="ko-KR" b="0" i="0" dirty="0">
              <a:solidFill>
                <a:srgbClr val="333333"/>
              </a:solidFill>
              <a:effectLst/>
              <a:latin typeface="맑은고딕"/>
            </a:endParaRPr>
          </a:p>
          <a:p>
            <a:r>
              <a:rPr lang="ko-KR" altLang="en-US" b="0" i="0" dirty="0">
                <a:solidFill>
                  <a:srgbClr val="333333"/>
                </a:solidFill>
                <a:effectLst/>
                <a:latin typeface="맑은고딕"/>
              </a:rPr>
              <a:t>이용자들이 동의서나 약관을 확인하지 않는 이유는 </a:t>
            </a:r>
            <a:r>
              <a:rPr lang="en-US" altLang="ko-KR" b="0" i="0" dirty="0">
                <a:solidFill>
                  <a:srgbClr val="333333"/>
                </a:solidFill>
                <a:effectLst/>
                <a:latin typeface="맑은고딕"/>
              </a:rPr>
              <a:t>'</a:t>
            </a:r>
            <a:r>
              <a:rPr lang="ko-KR" altLang="en-US" b="0" i="0" dirty="0">
                <a:solidFill>
                  <a:srgbClr val="333333"/>
                </a:solidFill>
                <a:effectLst/>
                <a:latin typeface="맑은고딕"/>
              </a:rPr>
              <a:t>내용이 많고 이해하기가 어려워서</a:t>
            </a:r>
            <a:r>
              <a:rPr lang="en-US" altLang="ko-KR" b="0" i="0" dirty="0">
                <a:solidFill>
                  <a:srgbClr val="333333"/>
                </a:solidFill>
                <a:effectLst/>
                <a:latin typeface="맑은고딕"/>
              </a:rPr>
              <a:t>'</a:t>
            </a:r>
            <a:r>
              <a:rPr lang="ko-KR" altLang="en-US" b="0" i="0" dirty="0">
                <a:solidFill>
                  <a:srgbClr val="333333"/>
                </a:solidFill>
                <a:effectLst/>
                <a:latin typeface="맑은고딕"/>
              </a:rPr>
              <a:t>가 </a:t>
            </a:r>
            <a:r>
              <a:rPr lang="en-US" altLang="ko-KR" b="0" i="0" dirty="0">
                <a:solidFill>
                  <a:srgbClr val="333333"/>
                </a:solidFill>
                <a:effectLst/>
                <a:latin typeface="맑은고딕"/>
              </a:rPr>
              <a:t>61.3%</a:t>
            </a:r>
            <a:r>
              <a:rPr lang="ko-KR" altLang="en-US" b="0" i="0" dirty="0">
                <a:solidFill>
                  <a:srgbClr val="333333"/>
                </a:solidFill>
                <a:effectLst/>
                <a:latin typeface="맑은고딕"/>
              </a:rPr>
              <a:t>로 가장 많았다</a:t>
            </a:r>
            <a:r>
              <a:rPr lang="en-US" altLang="ko-KR" b="0" i="0" dirty="0">
                <a:solidFill>
                  <a:srgbClr val="333333"/>
                </a:solidFill>
                <a:effectLst/>
                <a:latin typeface="맑은고딕"/>
              </a:rPr>
              <a:t>. </a:t>
            </a:r>
            <a:r>
              <a:rPr lang="ko-KR" altLang="en-US" b="0" i="0" dirty="0">
                <a:solidFill>
                  <a:srgbClr val="333333"/>
                </a:solidFill>
                <a:effectLst/>
                <a:latin typeface="맑은고딕"/>
              </a:rPr>
              <a:t>뒤를 이어 </a:t>
            </a:r>
            <a:r>
              <a:rPr lang="en-US" altLang="ko-KR" b="0" i="0" dirty="0">
                <a:solidFill>
                  <a:srgbClr val="333333"/>
                </a:solidFill>
                <a:effectLst/>
                <a:latin typeface="맑은고딕"/>
              </a:rPr>
              <a:t>'</a:t>
            </a:r>
            <a:r>
              <a:rPr lang="ko-KR" altLang="en-US" b="0" i="0" dirty="0">
                <a:solidFill>
                  <a:srgbClr val="333333"/>
                </a:solidFill>
                <a:effectLst/>
                <a:latin typeface="맑은고딕"/>
              </a:rPr>
              <a:t>확인하는 것이 번거로워서</a:t>
            </a:r>
            <a:r>
              <a:rPr lang="en-US" altLang="ko-KR" b="0" i="0" dirty="0">
                <a:solidFill>
                  <a:srgbClr val="333333"/>
                </a:solidFill>
                <a:effectLst/>
                <a:latin typeface="맑은고딕"/>
              </a:rPr>
              <a:t>'</a:t>
            </a:r>
            <a:r>
              <a:rPr lang="ko-KR" altLang="en-US" b="0" i="0" dirty="0">
                <a:solidFill>
                  <a:srgbClr val="333333"/>
                </a:solidFill>
                <a:effectLst/>
                <a:latin typeface="맑은고딕"/>
              </a:rPr>
              <a:t>가 </a:t>
            </a:r>
            <a:r>
              <a:rPr lang="en-US" altLang="ko-KR" b="0" i="0" dirty="0">
                <a:solidFill>
                  <a:srgbClr val="333333"/>
                </a:solidFill>
                <a:effectLst/>
                <a:latin typeface="맑은고딕"/>
              </a:rPr>
              <a:t>34%</a:t>
            </a:r>
            <a:r>
              <a:rPr lang="ko-KR" altLang="en-US" b="0" i="0" dirty="0">
                <a:solidFill>
                  <a:srgbClr val="333333"/>
                </a:solidFill>
                <a:effectLst/>
                <a:latin typeface="맑은고딕"/>
              </a:rPr>
              <a:t>였다</a:t>
            </a:r>
            <a:r>
              <a:rPr lang="en-US" altLang="ko-KR" b="0" i="0" dirty="0">
                <a:solidFill>
                  <a:srgbClr val="333333"/>
                </a:solidFill>
                <a:effectLst/>
                <a:latin typeface="맑은고딕"/>
              </a:rPr>
              <a:t>.</a:t>
            </a:r>
            <a:br>
              <a:rPr lang="ko-KR" altLang="en-US" dirty="0"/>
            </a:br>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3</a:t>
            </a:fld>
            <a:endParaRPr lang="ko-KR" altLang="en-US"/>
          </a:p>
        </p:txBody>
      </p:sp>
    </p:spTree>
    <p:extLst>
      <p:ext uri="{BB962C8B-B14F-4D97-AF65-F5344CB8AC3E}">
        <p14:creationId xmlns:p14="http://schemas.microsoft.com/office/powerpoint/2010/main" val="363512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AutoNum type="arabicParenBoth"/>
            </a:pPr>
            <a:r>
              <a:rPr lang="ko-KR" altLang="en-US" dirty="0"/>
              <a:t>이루다 개인정보이용약관 피해</a:t>
            </a:r>
            <a:endParaRPr lang="en-US" altLang="ko-KR" dirty="0"/>
          </a:p>
          <a:p>
            <a:pPr marL="0" indent="0">
              <a:buNone/>
            </a:pPr>
            <a:r>
              <a:rPr lang="ko-KR" altLang="en-US" b="0" i="0" dirty="0">
                <a:solidFill>
                  <a:srgbClr val="000000"/>
                </a:solidFill>
                <a:effectLst/>
                <a:latin typeface="AppleSDGothicNeo-Light"/>
              </a:rPr>
              <a:t>인공지능 </a:t>
            </a:r>
            <a:r>
              <a:rPr lang="ko-KR" altLang="en-US" b="0" i="0" dirty="0" err="1">
                <a:solidFill>
                  <a:srgbClr val="000000"/>
                </a:solidFill>
                <a:effectLst/>
                <a:latin typeface="AppleSDGothicNeo-Light"/>
              </a:rPr>
              <a:t>챗봇</a:t>
            </a:r>
            <a:r>
              <a:rPr lang="ko-KR" altLang="en-US" b="0" i="0" dirty="0">
                <a:solidFill>
                  <a:srgbClr val="000000"/>
                </a:solidFill>
                <a:effectLst/>
                <a:latin typeface="AppleSDGothicNeo-Light"/>
              </a:rPr>
              <a:t> ‘</a:t>
            </a:r>
            <a:r>
              <a:rPr lang="ko-KR" altLang="en-US" b="0" i="0" dirty="0" err="1">
                <a:solidFill>
                  <a:srgbClr val="000000"/>
                </a:solidFill>
                <a:effectLst/>
                <a:latin typeface="AppleSDGothicNeo-Light"/>
              </a:rPr>
              <a:t>이루다’를</a:t>
            </a:r>
            <a:r>
              <a:rPr lang="ko-KR" altLang="en-US" b="0" i="0" dirty="0">
                <a:solidFill>
                  <a:srgbClr val="000000"/>
                </a:solidFill>
                <a:effectLst/>
                <a:latin typeface="AppleSDGothicNeo-Light"/>
              </a:rPr>
              <a:t> 만든 스타트업 ‘</a:t>
            </a:r>
            <a:r>
              <a:rPr lang="ko-KR" altLang="en-US" b="0" i="0" dirty="0" err="1">
                <a:solidFill>
                  <a:srgbClr val="000000"/>
                </a:solidFill>
                <a:effectLst/>
                <a:latin typeface="AppleSDGothicNeo-Light"/>
              </a:rPr>
              <a:t>스캐터랩’이</a:t>
            </a:r>
            <a:r>
              <a:rPr lang="ko-KR" altLang="en-US" b="0" i="0" dirty="0">
                <a:solidFill>
                  <a:srgbClr val="000000"/>
                </a:solidFill>
                <a:effectLst/>
                <a:latin typeface="AppleSDGothicNeo-Light"/>
              </a:rPr>
              <a:t> 서비스 개발 과정에서 이용자 등의 개인정보를 무단으로 사용했다는 의혹을 받는 가운데</a:t>
            </a:r>
            <a:r>
              <a:rPr lang="en-US" altLang="ko-KR" b="0" i="0" dirty="0">
                <a:solidFill>
                  <a:srgbClr val="000000"/>
                </a:solidFill>
                <a:effectLst/>
                <a:latin typeface="AppleSDGothicNeo-Light"/>
              </a:rPr>
              <a:t>, </a:t>
            </a:r>
            <a:r>
              <a:rPr lang="ko-KR" altLang="en-US" b="0" i="0" dirty="0">
                <a:solidFill>
                  <a:srgbClr val="000000"/>
                </a:solidFill>
                <a:effectLst/>
                <a:latin typeface="AppleSDGothicNeo-Light"/>
              </a:rPr>
              <a:t>개인정보보호위원회</a:t>
            </a:r>
            <a:r>
              <a:rPr lang="en-US" altLang="ko-KR" b="0" i="0" dirty="0">
                <a:solidFill>
                  <a:srgbClr val="000000"/>
                </a:solidFill>
                <a:effectLst/>
                <a:latin typeface="AppleSDGothicNeo-Light"/>
              </a:rPr>
              <a:t>(</a:t>
            </a:r>
            <a:r>
              <a:rPr lang="ko-KR" altLang="en-US" b="0" i="0" dirty="0">
                <a:solidFill>
                  <a:srgbClr val="000000"/>
                </a:solidFill>
                <a:effectLst/>
                <a:latin typeface="AppleSDGothicNeo-Light"/>
              </a:rPr>
              <a:t>개인정보위</a:t>
            </a:r>
            <a:r>
              <a:rPr lang="en-US" altLang="ko-KR" b="0" i="0" dirty="0">
                <a:solidFill>
                  <a:srgbClr val="000000"/>
                </a:solidFill>
                <a:effectLst/>
                <a:latin typeface="AppleSDGothicNeo-Light"/>
              </a:rPr>
              <a:t>)</a:t>
            </a:r>
            <a:r>
              <a:rPr lang="ko-KR" altLang="en-US" b="0" i="0" dirty="0">
                <a:solidFill>
                  <a:srgbClr val="000000"/>
                </a:solidFill>
                <a:effectLst/>
                <a:latin typeface="AppleSDGothicNeo-Light"/>
              </a:rPr>
              <a:t>가 구체적인 침해 사실 여부를 </a:t>
            </a:r>
            <a:r>
              <a:rPr lang="ko-KR" altLang="en-US" b="0" i="0" dirty="0" err="1">
                <a:solidFill>
                  <a:srgbClr val="000000"/>
                </a:solidFill>
                <a:effectLst/>
                <a:latin typeface="AppleSDGothicNeo-Light"/>
              </a:rPr>
              <a:t>들여다</a:t>
            </a:r>
            <a:r>
              <a:rPr lang="ko-KR" altLang="en-US" b="0" i="0" dirty="0">
                <a:solidFill>
                  <a:srgbClr val="000000"/>
                </a:solidFill>
                <a:effectLst/>
                <a:latin typeface="AppleSDGothicNeo-Light"/>
              </a:rPr>
              <a:t> 보기로 했다</a:t>
            </a:r>
            <a:r>
              <a:rPr lang="en-US" altLang="ko-KR" b="0" i="0" dirty="0">
                <a:solidFill>
                  <a:srgbClr val="000000"/>
                </a:solidFill>
                <a:effectLst/>
                <a:latin typeface="AppleSDGothicNeo-Light"/>
              </a:rPr>
              <a:t>.</a:t>
            </a:r>
          </a:p>
          <a:p>
            <a:pPr marL="0" indent="0">
              <a:buNone/>
            </a:pPr>
            <a:endParaRPr lang="en-US" altLang="ko-KR" b="0" i="0" dirty="0">
              <a:solidFill>
                <a:srgbClr val="000000"/>
              </a:solidFill>
              <a:effectLst/>
              <a:latin typeface="AppleSDGothicNeo-Light"/>
            </a:endParaRPr>
          </a:p>
          <a:p>
            <a:pPr marL="0" indent="0">
              <a:buNone/>
            </a:pPr>
            <a:br>
              <a:rPr lang="ko-KR" altLang="en-US" dirty="0"/>
            </a:br>
            <a:r>
              <a:rPr lang="ko-KR" altLang="en-US" b="0" i="0" dirty="0">
                <a:solidFill>
                  <a:srgbClr val="222222"/>
                </a:solidFill>
                <a:effectLst/>
                <a:latin typeface="Malgun Gothic" panose="020B0503020000020004" pitchFamily="50" charset="-127"/>
                <a:ea typeface="Malgun Gothic" panose="020B0503020000020004" pitchFamily="50" charset="-127"/>
              </a:rPr>
              <a:t>올해 초 </a:t>
            </a:r>
            <a:r>
              <a:rPr lang="en-US" altLang="ko-KR" b="0" i="0" dirty="0">
                <a:solidFill>
                  <a:srgbClr val="222222"/>
                </a:solidFill>
                <a:effectLst/>
                <a:latin typeface="Malgun Gothic" panose="020B0503020000020004" pitchFamily="50" charset="-127"/>
                <a:ea typeface="Malgun Gothic" panose="020B0503020000020004" pitchFamily="50" charset="-127"/>
              </a:rPr>
              <a:t>AI </a:t>
            </a:r>
            <a:r>
              <a:rPr lang="ko-KR" altLang="en-US" b="0" i="0" dirty="0" err="1">
                <a:solidFill>
                  <a:srgbClr val="222222"/>
                </a:solidFill>
                <a:effectLst/>
                <a:latin typeface="Malgun Gothic" panose="020B0503020000020004" pitchFamily="50" charset="-127"/>
                <a:ea typeface="Malgun Gothic" panose="020B0503020000020004" pitchFamily="50" charset="-127"/>
              </a:rPr>
              <a:t>챗봇</a:t>
            </a:r>
            <a:r>
              <a:rPr lang="ko-KR" altLang="en-US" b="0" i="0" dirty="0">
                <a:solidFill>
                  <a:srgbClr val="222222"/>
                </a:solidFill>
                <a:effectLst/>
                <a:latin typeface="Malgun Gothic" panose="020B0503020000020004" pitchFamily="50" charset="-127"/>
                <a:ea typeface="Malgun Gothic" panose="020B0503020000020004" pitchFamily="50" charset="-127"/>
              </a:rPr>
              <a:t> </a:t>
            </a:r>
            <a:r>
              <a:rPr lang="en-US" altLang="ko-KR" b="0" i="0" dirty="0">
                <a:solidFill>
                  <a:srgbClr val="222222"/>
                </a:solidFill>
                <a:effectLst/>
                <a:latin typeface="Malgun Gothic" panose="020B0503020000020004" pitchFamily="50" charset="-127"/>
                <a:ea typeface="Malgun Gothic" panose="020B0503020000020004" pitchFamily="50" charset="-127"/>
              </a:rPr>
              <a:t>'</a:t>
            </a:r>
            <a:r>
              <a:rPr lang="ko-KR" altLang="en-US" b="0" i="0" dirty="0">
                <a:solidFill>
                  <a:srgbClr val="222222"/>
                </a:solidFill>
                <a:effectLst/>
                <a:latin typeface="Malgun Gothic" panose="020B0503020000020004" pitchFamily="50" charset="-127"/>
                <a:ea typeface="Malgun Gothic" panose="020B0503020000020004" pitchFamily="50" charset="-127"/>
              </a:rPr>
              <a:t>이루다</a:t>
            </a:r>
            <a:r>
              <a:rPr lang="en-US" altLang="ko-KR" b="0" i="0" dirty="0">
                <a:solidFill>
                  <a:srgbClr val="222222"/>
                </a:solidFill>
                <a:effectLst/>
                <a:latin typeface="Malgun Gothic" panose="020B0503020000020004" pitchFamily="50" charset="-127"/>
                <a:ea typeface="Malgun Gothic" panose="020B0503020000020004" pitchFamily="50" charset="-127"/>
              </a:rPr>
              <a:t>'</a:t>
            </a:r>
            <a:r>
              <a:rPr lang="ko-KR" altLang="en-US" b="0" i="0" dirty="0">
                <a:solidFill>
                  <a:srgbClr val="222222"/>
                </a:solidFill>
                <a:effectLst/>
                <a:latin typeface="Malgun Gothic" panose="020B0503020000020004" pitchFamily="50" charset="-127"/>
                <a:ea typeface="Malgun Gothic" panose="020B0503020000020004" pitchFamily="50" charset="-127"/>
              </a:rPr>
              <a:t>는 연애정보 앱 이용자 </a:t>
            </a:r>
            <a:r>
              <a:rPr lang="en-US" altLang="ko-KR" b="0" i="0" dirty="0">
                <a:solidFill>
                  <a:srgbClr val="222222"/>
                </a:solidFill>
                <a:effectLst/>
                <a:latin typeface="Malgun Gothic" panose="020B0503020000020004" pitchFamily="50" charset="-127"/>
                <a:ea typeface="Malgun Gothic" panose="020B0503020000020004" pitchFamily="50" charset="-127"/>
              </a:rPr>
              <a:t>60</a:t>
            </a:r>
            <a:r>
              <a:rPr lang="ko-KR" altLang="en-US" b="0" i="0" dirty="0" err="1">
                <a:solidFill>
                  <a:srgbClr val="222222"/>
                </a:solidFill>
                <a:effectLst/>
                <a:latin typeface="Malgun Gothic" panose="020B0503020000020004" pitchFamily="50" charset="-127"/>
                <a:ea typeface="Malgun Gothic" panose="020B0503020000020004" pitchFamily="50" charset="-127"/>
              </a:rPr>
              <a:t>만여</a:t>
            </a:r>
            <a:r>
              <a:rPr lang="ko-KR" altLang="en-US" b="0" i="0" dirty="0">
                <a:solidFill>
                  <a:srgbClr val="222222"/>
                </a:solidFill>
                <a:effectLst/>
                <a:latin typeface="Malgun Gothic" panose="020B0503020000020004" pitchFamily="50" charset="-127"/>
                <a:ea typeface="Malgun Gothic" panose="020B0503020000020004" pitchFamily="50" charset="-127"/>
              </a:rPr>
              <a:t> 명의 대화기록 일부와 여기에 담긴 사용자 이름</a:t>
            </a:r>
            <a:r>
              <a:rPr lang="en-US" altLang="ko-KR" b="0" i="0" dirty="0">
                <a:solidFill>
                  <a:srgbClr val="222222"/>
                </a:solidFill>
                <a:effectLst/>
                <a:latin typeface="Malgun Gothic" panose="020B0503020000020004" pitchFamily="50" charset="-127"/>
                <a:ea typeface="Malgun Gothic" panose="020B0503020000020004" pitchFamily="50" charset="-127"/>
              </a:rPr>
              <a:t>, </a:t>
            </a:r>
            <a:r>
              <a:rPr lang="ko-KR" altLang="en-US" b="0" i="0" dirty="0">
                <a:solidFill>
                  <a:srgbClr val="222222"/>
                </a:solidFill>
                <a:effectLst/>
                <a:latin typeface="Malgun Gothic" panose="020B0503020000020004" pitchFamily="50" charset="-127"/>
                <a:ea typeface="Malgun Gothic" panose="020B0503020000020004" pitchFamily="50" charset="-127"/>
              </a:rPr>
              <a:t>직장 등을 무단으로 가져다 활용해 출시 한 달이 안 돼 서비스를 중단했다</a:t>
            </a:r>
            <a:r>
              <a:rPr lang="en-US" altLang="ko-KR" b="0" i="0" dirty="0">
                <a:solidFill>
                  <a:srgbClr val="222222"/>
                </a:solidFill>
                <a:effectLst/>
                <a:latin typeface="Malgun Gothic" panose="020B0503020000020004" pitchFamily="50" charset="-127"/>
                <a:ea typeface="Malgun Gothic" panose="020B0503020000020004" pitchFamily="50" charset="-127"/>
              </a:rPr>
              <a:t>.</a:t>
            </a:r>
            <a:br>
              <a:rPr lang="ko-KR" altLang="en-US" dirty="0"/>
            </a:br>
            <a:br>
              <a:rPr lang="ko-KR" altLang="en-US" dirty="0"/>
            </a:br>
            <a:r>
              <a:rPr lang="en-US" altLang="ko-KR" b="0" i="0" dirty="0">
                <a:solidFill>
                  <a:srgbClr val="333333"/>
                </a:solidFill>
                <a:effectLst/>
                <a:latin typeface="Notokr-Regular"/>
              </a:rPr>
              <a:t>. '</a:t>
            </a:r>
            <a:r>
              <a:rPr lang="ko-KR" altLang="en-US" b="0" i="0" dirty="0">
                <a:solidFill>
                  <a:srgbClr val="333333"/>
                </a:solidFill>
                <a:effectLst/>
                <a:latin typeface="Notokr-Regular"/>
              </a:rPr>
              <a:t>연애의 과학</a:t>
            </a:r>
            <a:r>
              <a:rPr lang="en-US" altLang="ko-KR" b="0" i="0" dirty="0">
                <a:solidFill>
                  <a:srgbClr val="333333"/>
                </a:solidFill>
                <a:effectLst/>
                <a:latin typeface="Notokr-Regular"/>
              </a:rPr>
              <a:t>'</a:t>
            </a:r>
            <a:r>
              <a:rPr lang="ko-KR" altLang="en-US" b="0" i="0" dirty="0">
                <a:solidFill>
                  <a:srgbClr val="333333"/>
                </a:solidFill>
                <a:effectLst/>
                <a:latin typeface="Notokr-Regular"/>
              </a:rPr>
              <a:t>을 이용하려면 이용약관 및 개인정보취급방침에 동의해야 한다</a:t>
            </a:r>
            <a:r>
              <a:rPr lang="en-US" altLang="ko-KR" b="0" i="0" dirty="0">
                <a:solidFill>
                  <a:srgbClr val="333333"/>
                </a:solidFill>
                <a:effectLst/>
                <a:latin typeface="Notokr-Regular"/>
              </a:rPr>
              <a:t>. </a:t>
            </a:r>
            <a:r>
              <a:rPr lang="ko-KR" altLang="en-US" b="0" i="0" dirty="0">
                <a:solidFill>
                  <a:srgbClr val="333333"/>
                </a:solidFill>
                <a:effectLst/>
                <a:latin typeface="Notokr-Regular"/>
              </a:rPr>
              <a:t>이 약관에는 </a:t>
            </a:r>
            <a:r>
              <a:rPr lang="en-US" altLang="ko-KR" b="0" i="0" dirty="0">
                <a:solidFill>
                  <a:srgbClr val="333333"/>
                </a:solidFill>
                <a:effectLst/>
                <a:latin typeface="Notokr-Regular"/>
              </a:rPr>
              <a:t>"</a:t>
            </a:r>
            <a:r>
              <a:rPr lang="ko-KR" altLang="en-US" b="0" i="0" dirty="0">
                <a:solidFill>
                  <a:srgbClr val="333333"/>
                </a:solidFill>
                <a:effectLst/>
                <a:latin typeface="Notokr-Regular"/>
              </a:rPr>
              <a:t>새로운 서비스에 제공 정보가 활용될 수 있다</a:t>
            </a:r>
            <a:r>
              <a:rPr lang="en-US" altLang="ko-KR" b="0" i="0" dirty="0">
                <a:solidFill>
                  <a:srgbClr val="333333"/>
                </a:solidFill>
                <a:effectLst/>
                <a:latin typeface="Notokr-Regular"/>
              </a:rPr>
              <a:t>"</a:t>
            </a:r>
            <a:r>
              <a:rPr lang="ko-KR" altLang="en-US" b="0" i="0" dirty="0">
                <a:solidFill>
                  <a:srgbClr val="333333"/>
                </a:solidFill>
                <a:effectLst/>
                <a:latin typeface="Notokr-Regular"/>
              </a:rPr>
              <a:t>는 부분이 </a:t>
            </a:r>
            <a:r>
              <a:rPr lang="ko-KR" altLang="en-US" b="0" i="0" dirty="0" err="1">
                <a:solidFill>
                  <a:srgbClr val="333333"/>
                </a:solidFill>
                <a:effectLst/>
                <a:latin typeface="Notokr-Regular"/>
              </a:rPr>
              <a:t>포함돼있다</a:t>
            </a:r>
            <a:r>
              <a:rPr lang="en-US" altLang="ko-KR" b="0" i="0" dirty="0">
                <a:solidFill>
                  <a:srgbClr val="333333"/>
                </a:solidFill>
                <a:effectLst/>
                <a:latin typeface="Notokr-Regular"/>
              </a:rPr>
              <a:t>. </a:t>
            </a:r>
            <a:r>
              <a:rPr lang="ko-KR" altLang="en-US" b="0" i="0" dirty="0">
                <a:solidFill>
                  <a:srgbClr val="333333"/>
                </a:solidFill>
                <a:effectLst/>
                <a:latin typeface="Notokr-Regular"/>
              </a:rPr>
              <a:t>그렇기 때문에 </a:t>
            </a:r>
            <a:r>
              <a:rPr lang="ko-KR" altLang="en-US" b="0" i="0" dirty="0" err="1">
                <a:solidFill>
                  <a:srgbClr val="333333"/>
                </a:solidFill>
                <a:effectLst/>
                <a:latin typeface="Notokr-Regular"/>
              </a:rPr>
              <a:t>이루다와</a:t>
            </a:r>
            <a:r>
              <a:rPr lang="ko-KR" altLang="en-US" b="0" i="0" dirty="0">
                <a:solidFill>
                  <a:srgbClr val="333333"/>
                </a:solidFill>
                <a:effectLst/>
                <a:latin typeface="Notokr-Regular"/>
              </a:rPr>
              <a:t> 같은 신규 </a:t>
            </a:r>
            <a:r>
              <a:rPr lang="en-US" altLang="ko-KR" b="0" i="0" dirty="0">
                <a:solidFill>
                  <a:srgbClr val="333333"/>
                </a:solidFill>
                <a:effectLst/>
                <a:latin typeface="Notokr-Regular"/>
              </a:rPr>
              <a:t>AI </a:t>
            </a:r>
            <a:r>
              <a:rPr lang="ko-KR" altLang="en-US" b="0" i="0" dirty="0">
                <a:solidFill>
                  <a:srgbClr val="333333"/>
                </a:solidFill>
                <a:effectLst/>
                <a:latin typeface="Notokr-Regular"/>
              </a:rPr>
              <a:t>서비스에 대화가 사용된 건 문제 없다는 주장이다</a:t>
            </a:r>
            <a:r>
              <a:rPr lang="en-US" altLang="ko-KR" b="0" i="0" dirty="0">
                <a:solidFill>
                  <a:srgbClr val="333333"/>
                </a:solidFill>
                <a:effectLst/>
                <a:latin typeface="Notokr-Regular"/>
              </a:rPr>
              <a:t>.</a:t>
            </a:r>
          </a:p>
          <a:p>
            <a:pPr marL="0" indent="0">
              <a:buNone/>
            </a:pPr>
            <a:br>
              <a:rPr lang="ko-KR" altLang="en-US" dirty="0"/>
            </a:br>
            <a:r>
              <a:rPr lang="ko-KR" altLang="en-US" b="0" i="0" dirty="0">
                <a:solidFill>
                  <a:srgbClr val="222222"/>
                </a:solidFill>
                <a:effectLst/>
                <a:latin typeface="Malgun Gothic" panose="020B0503020000020004" pitchFamily="50" charset="-127"/>
                <a:ea typeface="Malgun Gothic" panose="020B0503020000020004" pitchFamily="50" charset="-127"/>
              </a:rPr>
              <a:t>출처 </a:t>
            </a:r>
            <a:r>
              <a:rPr lang="en-US" altLang="ko-KR" b="0" i="0" dirty="0">
                <a:solidFill>
                  <a:srgbClr val="222222"/>
                </a:solidFill>
                <a:effectLst/>
                <a:latin typeface="Malgun Gothic" panose="020B0503020000020004" pitchFamily="50" charset="-127"/>
                <a:ea typeface="Malgun Gothic" panose="020B0503020000020004" pitchFamily="50" charset="-127"/>
              </a:rPr>
              <a:t>: </a:t>
            </a:r>
            <a:r>
              <a:rPr lang="ko-KR" altLang="en-US" b="0" i="0" dirty="0" err="1">
                <a:solidFill>
                  <a:srgbClr val="222222"/>
                </a:solidFill>
                <a:effectLst/>
                <a:latin typeface="Malgun Gothic" panose="020B0503020000020004" pitchFamily="50" charset="-127"/>
                <a:ea typeface="Malgun Gothic" panose="020B0503020000020004" pitchFamily="50" charset="-127"/>
              </a:rPr>
              <a:t>연합인포맥스</a:t>
            </a:r>
            <a:r>
              <a:rPr lang="en-US" altLang="ko-KR" b="0" i="0" dirty="0">
                <a:solidFill>
                  <a:srgbClr val="222222"/>
                </a:solidFill>
                <a:effectLst/>
                <a:latin typeface="Malgun Gothic" panose="020B0503020000020004" pitchFamily="50" charset="-127"/>
                <a:ea typeface="Malgun Gothic" panose="020B0503020000020004" pitchFamily="50" charset="-127"/>
              </a:rPr>
              <a:t>(http://news.einfomax.co.kr)</a:t>
            </a:r>
            <a:br>
              <a:rPr lang="ko-KR" altLang="en-US" dirty="0"/>
            </a:br>
            <a:r>
              <a:rPr lang="ko-KR" altLang="en-US" b="0" i="0" dirty="0">
                <a:solidFill>
                  <a:srgbClr val="000000"/>
                </a:solidFill>
                <a:effectLst/>
                <a:latin typeface="AppleSDGothicNeo-Light"/>
              </a:rPr>
              <a:t>원문보기</a:t>
            </a:r>
            <a:r>
              <a:rPr lang="en-US" altLang="ko-KR" b="0" i="0" dirty="0">
                <a:solidFill>
                  <a:srgbClr val="000000"/>
                </a:solidFill>
                <a:effectLst/>
                <a:latin typeface="AppleSDGothicNeo-Light"/>
              </a:rPr>
              <a:t>:</a:t>
            </a:r>
            <a:br>
              <a:rPr lang="ko-KR" altLang="en-US" dirty="0"/>
            </a:br>
            <a:r>
              <a:rPr lang="en-US" altLang="ko-KR" b="0" i="0" u="none" strike="noStrike" dirty="0">
                <a:solidFill>
                  <a:srgbClr val="000000"/>
                </a:solidFill>
                <a:effectLst/>
                <a:latin typeface="AppleSDGothicNeo-Light"/>
                <a:hlinkClick r:id="rId3"/>
              </a:rPr>
              <a:t>https://www.hani.co.kr/arti/economy/it/978244.html#csidxd427ca12755618882a43f13ca543edc </a:t>
            </a:r>
            <a:endParaRPr lang="en-US" altLang="ko-KR" dirty="0"/>
          </a:p>
          <a:p>
            <a:pPr marL="228600" indent="-228600">
              <a:buAutoNum type="arabicParenBoth"/>
            </a:pPr>
            <a:endParaRPr lang="en-US" altLang="ko-KR" dirty="0"/>
          </a:p>
          <a:p>
            <a:pPr marL="228600" indent="-228600">
              <a:buAutoNum type="arabicParenBoth"/>
            </a:pPr>
            <a:r>
              <a:rPr lang="ko-KR" altLang="en-US" dirty="0"/>
              <a:t>테슬라 이용약관 피해</a:t>
            </a:r>
            <a:endParaRPr lang="en-US" altLang="ko-KR" dirty="0"/>
          </a:p>
          <a:p>
            <a:pPr marL="0" indent="0">
              <a:buNone/>
            </a:pPr>
            <a:r>
              <a:rPr lang="ko-KR" altLang="en-US" b="0" i="0" dirty="0">
                <a:solidFill>
                  <a:srgbClr val="222222"/>
                </a:solidFill>
                <a:effectLst/>
                <a:latin typeface="Malgun Gothic" panose="020B0503020000020004" pitchFamily="50" charset="-127"/>
                <a:ea typeface="Malgun Gothic" panose="020B0503020000020004" pitchFamily="50" charset="-127"/>
              </a:rPr>
              <a:t>세계 </a:t>
            </a:r>
            <a:r>
              <a:rPr lang="en-US" altLang="ko-KR" b="0" i="0" dirty="0">
                <a:solidFill>
                  <a:srgbClr val="222222"/>
                </a:solidFill>
                <a:effectLst/>
                <a:latin typeface="Malgun Gothic" panose="020B0503020000020004" pitchFamily="50" charset="-127"/>
                <a:ea typeface="Malgun Gothic" panose="020B0503020000020004" pitchFamily="50" charset="-127"/>
              </a:rPr>
              <a:t>1</a:t>
            </a:r>
            <a:r>
              <a:rPr lang="ko-KR" altLang="en-US" b="0" i="0" dirty="0">
                <a:solidFill>
                  <a:srgbClr val="222222"/>
                </a:solidFill>
                <a:effectLst/>
                <a:latin typeface="Malgun Gothic" panose="020B0503020000020004" pitchFamily="50" charset="-127"/>
                <a:ea typeface="Malgun Gothic" panose="020B0503020000020004" pitchFamily="50" charset="-127"/>
              </a:rPr>
              <a:t>위 전기차 업체 </a:t>
            </a:r>
            <a:r>
              <a:rPr lang="ko-KR" altLang="en-US" b="0" i="0" dirty="0" err="1">
                <a:solidFill>
                  <a:srgbClr val="222222"/>
                </a:solidFill>
                <a:effectLst/>
                <a:latin typeface="Malgun Gothic" panose="020B0503020000020004" pitchFamily="50" charset="-127"/>
                <a:ea typeface="Malgun Gothic" panose="020B0503020000020004" pitchFamily="50" charset="-127"/>
              </a:rPr>
              <a:t>테슬라의</a:t>
            </a:r>
            <a:r>
              <a:rPr lang="ko-KR" altLang="en-US" b="0" i="0" dirty="0">
                <a:solidFill>
                  <a:srgbClr val="222222"/>
                </a:solidFill>
                <a:effectLst/>
                <a:latin typeface="Malgun Gothic" panose="020B0503020000020004" pitchFamily="50" charset="-127"/>
                <a:ea typeface="Malgun Gothic" panose="020B0503020000020004" pitchFamily="50" charset="-127"/>
              </a:rPr>
              <a:t> 국내 불공정 약관이 공정거래위원회 조사로 고쳐졌다</a:t>
            </a:r>
            <a:r>
              <a:rPr lang="en-US" altLang="ko-KR" b="0" i="0" dirty="0">
                <a:solidFill>
                  <a:srgbClr val="222222"/>
                </a:solidFill>
                <a:effectLst/>
                <a:latin typeface="Malgun Gothic" panose="020B0503020000020004" pitchFamily="50" charset="-127"/>
                <a:ea typeface="Malgun Gothic" panose="020B0503020000020004" pitchFamily="50" charset="-127"/>
              </a:rPr>
              <a:t>. </a:t>
            </a:r>
            <a:r>
              <a:rPr lang="ko-KR" altLang="en-US" b="0" i="0" dirty="0" err="1">
                <a:solidFill>
                  <a:srgbClr val="222222"/>
                </a:solidFill>
                <a:effectLst/>
                <a:latin typeface="Malgun Gothic" panose="020B0503020000020004" pitchFamily="50" charset="-127"/>
                <a:ea typeface="Malgun Gothic" panose="020B0503020000020004" pitchFamily="50" charset="-127"/>
              </a:rPr>
              <a:t>테슬라는</a:t>
            </a:r>
            <a:r>
              <a:rPr lang="ko-KR" altLang="en-US" b="0" i="0" dirty="0">
                <a:solidFill>
                  <a:srgbClr val="222222"/>
                </a:solidFill>
                <a:effectLst/>
                <a:latin typeface="Malgun Gothic" panose="020B0503020000020004" pitchFamily="50" charset="-127"/>
                <a:ea typeface="Malgun Gothic" panose="020B0503020000020004" pitchFamily="50" charset="-127"/>
              </a:rPr>
              <a:t> 차량 결함 등 문제가 발생해도 최대 </a:t>
            </a:r>
            <a:r>
              <a:rPr lang="en-US" altLang="ko-KR" b="0" i="0" dirty="0">
                <a:solidFill>
                  <a:srgbClr val="222222"/>
                </a:solidFill>
                <a:effectLst/>
                <a:latin typeface="Malgun Gothic" panose="020B0503020000020004" pitchFamily="50" charset="-127"/>
                <a:ea typeface="Malgun Gothic" panose="020B0503020000020004" pitchFamily="50" charset="-127"/>
              </a:rPr>
              <a:t>10</a:t>
            </a:r>
            <a:r>
              <a:rPr lang="ko-KR" altLang="en-US" b="0" i="0" dirty="0">
                <a:solidFill>
                  <a:srgbClr val="222222"/>
                </a:solidFill>
                <a:effectLst/>
                <a:latin typeface="Malgun Gothic" panose="020B0503020000020004" pitchFamily="50" charset="-127"/>
                <a:ea typeface="Malgun Gothic" panose="020B0503020000020004" pitchFamily="50" charset="-127"/>
              </a:rPr>
              <a:t>만원만 배상하고</a:t>
            </a:r>
            <a:r>
              <a:rPr lang="en-US" altLang="ko-KR" b="0" i="0" dirty="0">
                <a:solidFill>
                  <a:srgbClr val="222222"/>
                </a:solidFill>
                <a:effectLst/>
                <a:latin typeface="Malgun Gothic" panose="020B0503020000020004" pitchFamily="50" charset="-127"/>
                <a:ea typeface="Malgun Gothic" panose="020B0503020000020004" pitchFamily="50" charset="-127"/>
              </a:rPr>
              <a:t>, </a:t>
            </a:r>
            <a:r>
              <a:rPr lang="ko-KR" altLang="en-US" b="0" i="0" dirty="0">
                <a:solidFill>
                  <a:srgbClr val="222222"/>
                </a:solidFill>
                <a:effectLst/>
                <a:latin typeface="Malgun Gothic" panose="020B0503020000020004" pitchFamily="50" charset="-127"/>
                <a:ea typeface="Malgun Gothic" panose="020B0503020000020004" pitchFamily="50" charset="-127"/>
              </a:rPr>
              <a:t>고객이 차를 늦게 인수하면 차가 파손돼도 배상하지 않는다는 내용 등이 문제 조항으로 꼽혔다</a:t>
            </a:r>
            <a:r>
              <a:rPr lang="en-US" altLang="ko-KR" b="0" i="0" dirty="0">
                <a:solidFill>
                  <a:srgbClr val="222222"/>
                </a:solidFill>
                <a:effectLst/>
                <a:latin typeface="Malgun Gothic" panose="020B0503020000020004" pitchFamily="50" charset="-127"/>
                <a:ea typeface="Malgun Gothic" panose="020B0503020000020004" pitchFamily="50" charset="-127"/>
              </a:rPr>
              <a:t>.</a:t>
            </a:r>
            <a:r>
              <a:rPr lang="ko-KR" altLang="en-US" b="0" i="0" dirty="0">
                <a:solidFill>
                  <a:srgbClr val="222222"/>
                </a:solidFill>
                <a:effectLst/>
                <a:latin typeface="Malgun Gothic" panose="020B0503020000020004" pitchFamily="50" charset="-127"/>
                <a:ea typeface="Malgun Gothic" panose="020B0503020000020004" pitchFamily="50" charset="-127"/>
              </a:rPr>
              <a:t> </a:t>
            </a:r>
            <a:endParaRPr lang="en-US" altLang="ko-KR" b="0" i="0" dirty="0">
              <a:solidFill>
                <a:srgbClr val="222222"/>
              </a:solidFill>
              <a:effectLst/>
              <a:latin typeface="Malgun Gothic" panose="020B0503020000020004" pitchFamily="50" charset="-127"/>
              <a:ea typeface="Malgun Gothic" panose="020B0503020000020004" pitchFamily="50" charset="-127"/>
            </a:endParaRPr>
          </a:p>
          <a:p>
            <a:pPr marL="0" indent="0">
              <a:buNone/>
            </a:pPr>
            <a:endParaRPr lang="en-US" altLang="ko-KR" b="0" i="0" dirty="0">
              <a:solidFill>
                <a:srgbClr val="222222"/>
              </a:solidFill>
              <a:effectLst/>
              <a:latin typeface="Malgun Gothic" panose="020B0503020000020004" pitchFamily="50" charset="-127"/>
              <a:ea typeface="Malgun Gothic" panose="020B0503020000020004" pitchFamily="50" charset="-127"/>
            </a:endParaRPr>
          </a:p>
          <a:p>
            <a:pPr marL="0" indent="0">
              <a:buNone/>
            </a:pPr>
            <a:r>
              <a:rPr lang="ko-KR" altLang="en-US" b="0" i="0" dirty="0" err="1">
                <a:solidFill>
                  <a:srgbClr val="222222"/>
                </a:solidFill>
                <a:effectLst/>
                <a:latin typeface="Malgun Gothic" panose="020B0503020000020004" pitchFamily="50" charset="-127"/>
                <a:ea typeface="Malgun Gothic" panose="020B0503020000020004" pitchFamily="50" charset="-127"/>
              </a:rPr>
              <a:t>테슬라의</a:t>
            </a:r>
            <a:r>
              <a:rPr lang="ko-KR" altLang="en-US" b="0" i="0" dirty="0">
                <a:solidFill>
                  <a:srgbClr val="222222"/>
                </a:solidFill>
                <a:effectLst/>
                <a:latin typeface="Malgun Gothic" panose="020B0503020000020004" pitchFamily="50" charset="-127"/>
                <a:ea typeface="Malgun Gothic" panose="020B0503020000020004" pitchFamily="50" charset="-127"/>
              </a:rPr>
              <a:t> 약관은 소비자에게 일방적으로 불리하게 설계돼 있다는 게 공정위의 판단이다</a:t>
            </a:r>
            <a:r>
              <a:rPr lang="en-US" altLang="ko-KR" b="0" i="0" dirty="0">
                <a:solidFill>
                  <a:srgbClr val="222222"/>
                </a:solidFill>
                <a:effectLst/>
                <a:latin typeface="Malgun Gothic" panose="020B0503020000020004" pitchFamily="50" charset="-127"/>
                <a:ea typeface="Malgun Gothic" panose="020B0503020000020004" pitchFamily="50" charset="-127"/>
              </a:rPr>
              <a:t>. </a:t>
            </a:r>
            <a:r>
              <a:rPr lang="ko-KR" altLang="en-US" b="0" i="0" dirty="0">
                <a:solidFill>
                  <a:srgbClr val="222222"/>
                </a:solidFill>
                <a:effectLst/>
                <a:latin typeface="Malgun Gothic" panose="020B0503020000020004" pitchFamily="50" charset="-127"/>
                <a:ea typeface="Malgun Gothic" panose="020B0503020000020004" pitchFamily="50" charset="-127"/>
              </a:rPr>
              <a:t>소비자의 잘못 없이 차량에 문제가 생겨도 회사가 아무런 책임을 지지 않는다는 면책 조항이 대표적이다</a:t>
            </a:r>
            <a:r>
              <a:rPr lang="en-US" altLang="ko-KR" b="0" i="0" dirty="0">
                <a:solidFill>
                  <a:srgbClr val="222222"/>
                </a:solidFill>
                <a:effectLst/>
                <a:latin typeface="Malgun Gothic" panose="020B0503020000020004" pitchFamily="50" charset="-127"/>
                <a:ea typeface="Malgun Gothic" panose="020B0503020000020004" pitchFamily="50" charset="-127"/>
              </a:rPr>
              <a:t>. ‘</a:t>
            </a:r>
            <a:r>
              <a:rPr lang="ko-KR" altLang="en-US" b="0" i="0" dirty="0">
                <a:solidFill>
                  <a:srgbClr val="222222"/>
                </a:solidFill>
                <a:effectLst/>
                <a:latin typeface="Malgun Gothic" panose="020B0503020000020004" pitchFamily="50" charset="-127"/>
                <a:ea typeface="Malgun Gothic" panose="020B0503020000020004" pitchFamily="50" charset="-127"/>
              </a:rPr>
              <a:t>회사의 유일무이한 책임은 소비자의 주문수수료</a:t>
            </a:r>
            <a:r>
              <a:rPr lang="en-US" altLang="ko-KR" b="0" i="0" dirty="0">
                <a:solidFill>
                  <a:srgbClr val="222222"/>
                </a:solidFill>
                <a:effectLst/>
                <a:latin typeface="Malgun Gothic" panose="020B0503020000020004" pitchFamily="50" charset="-127"/>
                <a:ea typeface="Malgun Gothic" panose="020B0503020000020004" pitchFamily="50" charset="-127"/>
              </a:rPr>
              <a:t>(10</a:t>
            </a:r>
            <a:r>
              <a:rPr lang="ko-KR" altLang="en-US" b="0" i="0" dirty="0">
                <a:solidFill>
                  <a:srgbClr val="222222"/>
                </a:solidFill>
                <a:effectLst/>
                <a:latin typeface="Malgun Gothic" panose="020B0503020000020004" pitchFamily="50" charset="-127"/>
                <a:ea typeface="Malgun Gothic" panose="020B0503020000020004" pitchFamily="50" charset="-127"/>
              </a:rPr>
              <a:t>만원</a:t>
            </a:r>
            <a:r>
              <a:rPr lang="en-US" altLang="ko-KR" b="0" i="0" dirty="0">
                <a:solidFill>
                  <a:srgbClr val="222222"/>
                </a:solidFill>
                <a:effectLst/>
                <a:latin typeface="Malgun Gothic" panose="020B0503020000020004" pitchFamily="50" charset="-127"/>
                <a:ea typeface="Malgun Gothic" panose="020B0503020000020004" pitchFamily="50" charset="-127"/>
              </a:rPr>
              <a:t>)</a:t>
            </a:r>
            <a:r>
              <a:rPr lang="ko-KR" altLang="en-US" b="0" i="0" dirty="0">
                <a:solidFill>
                  <a:srgbClr val="222222"/>
                </a:solidFill>
                <a:effectLst/>
                <a:latin typeface="Malgun Gothic" panose="020B0503020000020004" pitchFamily="50" charset="-127"/>
                <a:ea typeface="Malgun Gothic" panose="020B0503020000020004" pitchFamily="50" charset="-127"/>
              </a:rPr>
              <a:t>를 돌려주는 </a:t>
            </a:r>
            <a:r>
              <a:rPr lang="ko-KR" altLang="en-US" b="0" i="0" dirty="0" err="1">
                <a:solidFill>
                  <a:srgbClr val="222222"/>
                </a:solidFill>
                <a:effectLst/>
                <a:latin typeface="Malgun Gothic" panose="020B0503020000020004" pitchFamily="50" charset="-127"/>
                <a:ea typeface="Malgun Gothic" panose="020B0503020000020004" pitchFamily="50" charset="-127"/>
              </a:rPr>
              <a:t>것뿐’이라는</a:t>
            </a:r>
            <a:r>
              <a:rPr lang="ko-KR" altLang="en-US" b="0" i="0" dirty="0">
                <a:solidFill>
                  <a:srgbClr val="222222"/>
                </a:solidFill>
                <a:effectLst/>
                <a:latin typeface="Malgun Gothic" panose="020B0503020000020004" pitchFamily="50" charset="-127"/>
                <a:ea typeface="Malgun Gothic" panose="020B0503020000020004" pitchFamily="50" charset="-127"/>
              </a:rPr>
              <a:t> 문구도 불공정 조항으로 </a:t>
            </a:r>
            <a:r>
              <a:rPr lang="ko-KR" altLang="en-US" b="0" i="0" dirty="0" err="1">
                <a:solidFill>
                  <a:srgbClr val="222222"/>
                </a:solidFill>
                <a:effectLst/>
                <a:latin typeface="Malgun Gothic" panose="020B0503020000020004" pitchFamily="50" charset="-127"/>
                <a:ea typeface="Malgun Gothic" panose="020B0503020000020004" pitchFamily="50" charset="-127"/>
              </a:rPr>
              <a:t>결론났다</a:t>
            </a:r>
            <a:r>
              <a:rPr lang="en-US" altLang="ko-KR" b="0" i="0" dirty="0">
                <a:solidFill>
                  <a:srgbClr val="222222"/>
                </a:solidFill>
                <a:effectLst/>
                <a:latin typeface="Malgun Gothic" panose="020B0503020000020004" pitchFamily="50" charset="-127"/>
                <a:ea typeface="Malgun Gothic" panose="020B0503020000020004" pitchFamily="50" charset="-127"/>
              </a:rPr>
              <a:t>. </a:t>
            </a:r>
            <a:r>
              <a:rPr lang="ko-KR" altLang="en-US" b="0" i="0" dirty="0" err="1">
                <a:solidFill>
                  <a:srgbClr val="222222"/>
                </a:solidFill>
                <a:effectLst/>
                <a:latin typeface="Malgun Gothic" panose="020B0503020000020004" pitchFamily="50" charset="-127"/>
                <a:ea typeface="Malgun Gothic" panose="020B0503020000020004" pitchFamily="50" charset="-127"/>
              </a:rPr>
              <a:t>공정위</a:t>
            </a:r>
            <a:r>
              <a:rPr lang="ko-KR" altLang="en-US" b="0" i="0" dirty="0">
                <a:solidFill>
                  <a:srgbClr val="222222"/>
                </a:solidFill>
                <a:effectLst/>
                <a:latin typeface="Malgun Gothic" panose="020B0503020000020004" pitchFamily="50" charset="-127"/>
                <a:ea typeface="Malgun Gothic" panose="020B0503020000020004" pitchFamily="50" charset="-127"/>
              </a:rPr>
              <a:t> 관계자는 “일반적인 계약 위약금은 판매대금의 </a:t>
            </a:r>
            <a:r>
              <a:rPr lang="en-US" altLang="ko-KR" b="0" i="0" dirty="0">
                <a:solidFill>
                  <a:srgbClr val="222222"/>
                </a:solidFill>
                <a:effectLst/>
                <a:latin typeface="Malgun Gothic" panose="020B0503020000020004" pitchFamily="50" charset="-127"/>
                <a:ea typeface="Malgun Gothic" panose="020B0503020000020004" pitchFamily="50" charset="-127"/>
              </a:rPr>
              <a:t>10%</a:t>
            </a:r>
            <a:r>
              <a:rPr lang="ko-KR" altLang="en-US" b="0" i="0" dirty="0">
                <a:solidFill>
                  <a:srgbClr val="222222"/>
                </a:solidFill>
                <a:effectLst/>
                <a:latin typeface="Malgun Gothic" panose="020B0503020000020004" pitchFamily="50" charset="-127"/>
                <a:ea typeface="Malgun Gothic" panose="020B0503020000020004" pitchFamily="50" charset="-127"/>
              </a:rPr>
              <a:t>인데 주문수수료 </a:t>
            </a:r>
            <a:r>
              <a:rPr lang="en-US" altLang="ko-KR" b="0" i="0" dirty="0">
                <a:solidFill>
                  <a:srgbClr val="222222"/>
                </a:solidFill>
                <a:effectLst/>
                <a:latin typeface="Malgun Gothic" panose="020B0503020000020004" pitchFamily="50" charset="-127"/>
                <a:ea typeface="Malgun Gothic" panose="020B0503020000020004" pitchFamily="50" charset="-127"/>
              </a:rPr>
              <a:t>10</a:t>
            </a:r>
            <a:r>
              <a:rPr lang="ko-KR" altLang="en-US" b="0" i="0" dirty="0">
                <a:solidFill>
                  <a:srgbClr val="222222"/>
                </a:solidFill>
                <a:effectLst/>
                <a:latin typeface="Malgun Gothic" panose="020B0503020000020004" pitchFamily="50" charset="-127"/>
                <a:ea typeface="Malgun Gothic" panose="020B0503020000020004" pitchFamily="50" charset="-127"/>
              </a:rPr>
              <a:t>만원은 지나치게 </a:t>
            </a:r>
            <a:r>
              <a:rPr lang="ko-KR" altLang="en-US" b="0" i="0" dirty="0" err="1">
                <a:solidFill>
                  <a:srgbClr val="222222"/>
                </a:solidFill>
                <a:effectLst/>
                <a:latin typeface="Malgun Gothic" panose="020B0503020000020004" pitchFamily="50" charset="-127"/>
                <a:ea typeface="Malgun Gothic" panose="020B0503020000020004" pitchFamily="50" charset="-127"/>
              </a:rPr>
              <a:t>낮다”고</a:t>
            </a:r>
            <a:r>
              <a:rPr lang="ko-KR" altLang="en-US" b="0" i="0" dirty="0">
                <a:solidFill>
                  <a:srgbClr val="222222"/>
                </a:solidFill>
                <a:effectLst/>
                <a:latin typeface="Malgun Gothic" panose="020B0503020000020004" pitchFamily="50" charset="-127"/>
                <a:ea typeface="Malgun Gothic" panose="020B0503020000020004" pitchFamily="50" charset="-127"/>
              </a:rPr>
              <a:t> 지적했다</a:t>
            </a:r>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4</a:t>
            </a:fld>
            <a:endParaRPr lang="ko-KR" altLang="en-US"/>
          </a:p>
        </p:txBody>
      </p:sp>
    </p:spTree>
    <p:extLst>
      <p:ext uri="{BB962C8B-B14F-4D97-AF65-F5344CB8AC3E}">
        <p14:creationId xmlns:p14="http://schemas.microsoft.com/office/powerpoint/2010/main" val="4146238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5</a:t>
            </a:fld>
            <a:endParaRPr lang="ko-KR" altLang="en-US"/>
          </a:p>
        </p:txBody>
      </p:sp>
    </p:spTree>
    <p:extLst>
      <p:ext uri="{BB962C8B-B14F-4D97-AF65-F5344CB8AC3E}">
        <p14:creationId xmlns:p14="http://schemas.microsoft.com/office/powerpoint/2010/main" val="2625326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2080961-B096-4081-A29F-EB36FA7E90F3}" type="slidenum">
              <a:rPr lang="ko-KR" altLang="en-US" smtClean="0"/>
              <a:t>7</a:t>
            </a:fld>
            <a:endParaRPr lang="ko-KR" altLang="en-US"/>
          </a:p>
        </p:txBody>
      </p:sp>
    </p:spTree>
    <p:extLst>
      <p:ext uri="{BB962C8B-B14F-4D97-AF65-F5344CB8AC3E}">
        <p14:creationId xmlns:p14="http://schemas.microsoft.com/office/powerpoint/2010/main" val="94770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지금까지 모았던 데모 데이터셋으로 간단하게 </a:t>
            </a:r>
            <a:r>
              <a:rPr lang="ko-KR" altLang="en-US" dirty="0" err="1"/>
              <a:t>전처리하여</a:t>
            </a:r>
            <a:r>
              <a:rPr lang="ko-KR" altLang="en-US" dirty="0"/>
              <a:t> </a:t>
            </a:r>
            <a:r>
              <a:rPr lang="en-US" altLang="ko-KR" dirty="0" err="1"/>
              <a:t>kobert</a:t>
            </a:r>
            <a:r>
              <a:rPr lang="ko-KR" altLang="en-US" dirty="0"/>
              <a:t>모델에 돌려서 결과를 한 번 확인해보았습니다</a:t>
            </a:r>
            <a:r>
              <a:rPr lang="en-US" altLang="ko-KR" dirty="0"/>
              <a:t>. </a:t>
            </a:r>
            <a:r>
              <a:rPr lang="ko-KR" altLang="en-US" dirty="0"/>
              <a:t>결과를 보니 정확도는 높게 나오는데 </a:t>
            </a:r>
            <a:r>
              <a:rPr lang="en-US" altLang="ko-KR" dirty="0"/>
              <a:t>loss</a:t>
            </a:r>
            <a:r>
              <a:rPr lang="ko-KR" altLang="en-US" dirty="0"/>
              <a:t>값이 너무 높게 나와서 앞으로 데이터 전처리를 더욱 </a:t>
            </a:r>
            <a:r>
              <a:rPr lang="ko-KR" altLang="en-US" dirty="0" err="1"/>
              <a:t>신경써서</a:t>
            </a:r>
            <a:r>
              <a:rPr lang="ko-KR" altLang="en-US" dirty="0"/>
              <a:t> 다시 시도해볼 예정입니다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F2080961-B096-4081-A29F-EB36FA7E90F3}" type="slidenum">
              <a:rPr lang="ko-KR" altLang="en-US" smtClean="0"/>
              <a:t>8</a:t>
            </a:fld>
            <a:endParaRPr lang="ko-KR" altLang="en-US"/>
          </a:p>
        </p:txBody>
      </p:sp>
    </p:spTree>
    <p:extLst>
      <p:ext uri="{BB962C8B-B14F-4D97-AF65-F5344CB8AC3E}">
        <p14:creationId xmlns:p14="http://schemas.microsoft.com/office/powerpoint/2010/main" val="3682422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marR="0" lvl="0" indent="-342900" algn="l" defTabSz="914400" rtl="0" eaLnBrk="1" fontAlgn="auto" latinLnBrk="1" hangingPunct="1">
              <a:lnSpc>
                <a:spcPct val="150000"/>
              </a:lnSpc>
              <a:spcBef>
                <a:spcPts val="0"/>
              </a:spcBef>
              <a:spcAft>
                <a:spcPts val="0"/>
              </a:spcAft>
              <a:buClrTx/>
              <a:buSzTx/>
              <a:buFontTx/>
              <a:buChar char="-"/>
              <a:tabLst/>
              <a:defRPr/>
            </a:pPr>
            <a:r>
              <a:rPr lang="ko-KR" altLang="en-US" sz="1200" dirty="0">
                <a:latin typeface="나눔스퀘어OTF Bold" panose="020B0600000101010101" pitchFamily="34" charset="-127"/>
                <a:ea typeface="나눔스퀘어OTF Bold" panose="020B0600000101010101" pitchFamily="34" charset="-127"/>
              </a:rPr>
              <a:t>불용어란 문장에 자주 등장하지만 실제 의미 분석을 하는데 거의 기여 하는 바가 없는 단어</a:t>
            </a:r>
            <a:endParaRPr lang="en-US" altLang="ko-KR" sz="1200" dirty="0">
              <a:latin typeface="나눔스퀘어OTF Bold" panose="020B0600000101010101" pitchFamily="34" charset="-127"/>
              <a:ea typeface="나눔스퀘어OTF Bold" panose="020B0600000101010101" pitchFamily="34" charset="-127"/>
            </a:endParaRPr>
          </a:p>
          <a:p>
            <a:pPr marL="342900" indent="-342900">
              <a:lnSpc>
                <a:spcPct val="150000"/>
              </a:lnSpc>
              <a:buFontTx/>
              <a:buChar char="-"/>
            </a:pPr>
            <a:endParaRPr lang="en-US" altLang="ko-KR" sz="1200" dirty="0">
              <a:latin typeface="나눔스퀘어OTF Bold" panose="020B0600000101010101" pitchFamily="34" charset="-127"/>
              <a:ea typeface="나눔스퀘어OTF Bold" panose="020B0600000101010101" pitchFamily="34" charset="-127"/>
            </a:endParaRPr>
          </a:p>
          <a:p>
            <a:pPr marL="342900" indent="-342900">
              <a:lnSpc>
                <a:spcPct val="150000"/>
              </a:lnSpc>
              <a:buFontTx/>
              <a:buChar char="-"/>
            </a:pPr>
            <a:endParaRPr lang="en-US" altLang="ko-KR" sz="1200" dirty="0">
              <a:latin typeface="나눔스퀘어OTF Bold" panose="020B0600000101010101" pitchFamily="34" charset="-127"/>
              <a:ea typeface="나눔스퀘어OTF Bold" panose="020B0600000101010101" pitchFamily="34" charset="-127"/>
            </a:endParaRPr>
          </a:p>
          <a:p>
            <a:pPr marL="342900" indent="-342900">
              <a:lnSpc>
                <a:spcPct val="150000"/>
              </a:lnSpc>
              <a:buFontTx/>
              <a:buChar char="-"/>
            </a:pPr>
            <a:r>
              <a:rPr lang="en-US" altLang="ko-KR" sz="1200" dirty="0">
                <a:latin typeface="나눔스퀘어OTF Bold" panose="020B0600000101010101" pitchFamily="34" charset="-127"/>
                <a:ea typeface="나눔스퀘어OTF Bold" panose="020B0600000101010101" pitchFamily="34" charset="-127"/>
              </a:rPr>
              <a:t>SR(Synonym Replacement) </a:t>
            </a:r>
          </a:p>
          <a:p>
            <a:pPr>
              <a:lnSpc>
                <a:spcPct val="150000"/>
              </a:lnSpc>
            </a:pPr>
            <a:r>
              <a:rPr lang="en-US" altLang="ko-KR" sz="1200" dirty="0">
                <a:latin typeface="나눔스퀘어OTF Bold" panose="020B0600000101010101" pitchFamily="34" charset="-127"/>
                <a:ea typeface="나눔스퀘어OTF Bold" panose="020B0600000101010101" pitchFamily="34" charset="-127"/>
              </a:rPr>
              <a:t>        : </a:t>
            </a:r>
            <a:r>
              <a:rPr lang="ko-KR" altLang="en-US" sz="1200" dirty="0">
                <a:latin typeface="나눔스퀘어OTF Bold" panose="020B0600000101010101" pitchFamily="34" charset="-127"/>
                <a:ea typeface="나눔스퀘어OTF Bold" panose="020B0600000101010101" pitchFamily="34" charset="-127"/>
              </a:rPr>
              <a:t>특정 단어를 유의어로 교체</a:t>
            </a:r>
          </a:p>
          <a:p>
            <a:pPr marL="342900" indent="-342900">
              <a:lnSpc>
                <a:spcPct val="150000"/>
              </a:lnSpc>
              <a:buFontTx/>
              <a:buChar char="-"/>
            </a:pPr>
            <a:r>
              <a:rPr lang="en-US" altLang="ko-KR" sz="1200" dirty="0">
                <a:latin typeface="나눔스퀘어OTF Bold" panose="020B0600000101010101" pitchFamily="34" charset="-127"/>
                <a:ea typeface="나눔스퀘어OTF Bold" panose="020B0600000101010101" pitchFamily="34" charset="-127"/>
              </a:rPr>
              <a:t>RI(Random Insertion)</a:t>
            </a:r>
          </a:p>
          <a:p>
            <a:pPr>
              <a:lnSpc>
                <a:spcPct val="150000"/>
              </a:lnSpc>
            </a:pPr>
            <a:r>
              <a:rPr lang="en-US" altLang="ko-KR" sz="1200" dirty="0">
                <a:latin typeface="나눔스퀘어OTF Bold" panose="020B0600000101010101" pitchFamily="34" charset="-127"/>
                <a:ea typeface="나눔스퀘어OTF Bold" panose="020B0600000101010101" pitchFamily="34" charset="-127"/>
              </a:rPr>
              <a:t>        : </a:t>
            </a:r>
            <a:r>
              <a:rPr lang="ko-KR" altLang="en-US" sz="1200" dirty="0">
                <a:latin typeface="나눔스퀘어OTF Bold" panose="020B0600000101010101" pitchFamily="34" charset="-127"/>
                <a:ea typeface="나눔스퀘어OTF Bold" panose="020B0600000101010101" pitchFamily="34" charset="-127"/>
              </a:rPr>
              <a:t>임의의 단어를 삽입</a:t>
            </a:r>
          </a:p>
          <a:p>
            <a:pPr marL="342900" indent="-342900">
              <a:lnSpc>
                <a:spcPct val="150000"/>
              </a:lnSpc>
              <a:buFontTx/>
              <a:buChar char="-"/>
            </a:pPr>
            <a:r>
              <a:rPr lang="en-US" altLang="ko-KR" sz="1200" u="sng" dirty="0">
                <a:latin typeface="나눔스퀘어 ExtraBold" panose="020B0600000101010101" pitchFamily="50" charset="-127"/>
                <a:ea typeface="나눔스퀘어 ExtraBold" panose="020B0600000101010101" pitchFamily="50" charset="-127"/>
              </a:rPr>
              <a:t>RS(Random Swap) </a:t>
            </a:r>
          </a:p>
          <a:p>
            <a:pPr>
              <a:lnSpc>
                <a:spcPct val="150000"/>
              </a:lnSpc>
            </a:pPr>
            <a:r>
              <a:rPr lang="en-US" altLang="ko-KR" sz="1200" dirty="0">
                <a:latin typeface="나눔스퀘어 ExtraBold" panose="020B0600000101010101" pitchFamily="50" charset="-127"/>
                <a:ea typeface="나눔스퀘어 ExtraBold" panose="020B0600000101010101" pitchFamily="50" charset="-127"/>
              </a:rPr>
              <a:t>        : </a:t>
            </a:r>
            <a:r>
              <a:rPr lang="ko-KR" altLang="en-US" sz="1200" dirty="0">
                <a:latin typeface="나눔스퀘어 ExtraBold" panose="020B0600000101010101" pitchFamily="50" charset="-127"/>
                <a:ea typeface="나눔스퀘어 ExtraBold" panose="020B0600000101010101" pitchFamily="50" charset="-127"/>
              </a:rPr>
              <a:t>문장 내 임의의 두 단어의 위치를 바꿈</a:t>
            </a:r>
          </a:p>
          <a:p>
            <a:pPr marL="342900" indent="-342900">
              <a:lnSpc>
                <a:spcPct val="150000"/>
              </a:lnSpc>
              <a:buFontTx/>
              <a:buChar char="-"/>
            </a:pPr>
            <a:r>
              <a:rPr lang="en-US" altLang="ko-KR" sz="1200" u="sng" dirty="0">
                <a:latin typeface="나눔스퀘어 ExtraBold" panose="020B0600000101010101" pitchFamily="50" charset="-127"/>
                <a:ea typeface="나눔스퀘어 ExtraBold" panose="020B0600000101010101" pitchFamily="50" charset="-127"/>
              </a:rPr>
              <a:t>RD(Random Deletion) </a:t>
            </a:r>
          </a:p>
          <a:p>
            <a:pPr>
              <a:lnSpc>
                <a:spcPct val="150000"/>
              </a:lnSpc>
            </a:pPr>
            <a:r>
              <a:rPr lang="en-US" altLang="ko-KR" sz="1200" dirty="0">
                <a:latin typeface="나눔스퀘어 ExtraBold" panose="020B0600000101010101" pitchFamily="50" charset="-127"/>
                <a:ea typeface="나눔스퀘어 ExtraBold" panose="020B0600000101010101" pitchFamily="50" charset="-127"/>
              </a:rPr>
              <a:t>        : </a:t>
            </a:r>
            <a:r>
              <a:rPr lang="ko-KR" altLang="en-US" sz="1200" dirty="0">
                <a:latin typeface="나눔스퀘어 ExtraBold" panose="020B0600000101010101" pitchFamily="50" charset="-127"/>
                <a:ea typeface="나눔스퀘어 ExtraBold" panose="020B0600000101010101" pitchFamily="50" charset="-127"/>
              </a:rPr>
              <a:t>임의의 단어를 삭제</a:t>
            </a:r>
            <a:endParaRPr lang="en-US" altLang="ko-KR" sz="1200" dirty="0">
              <a:latin typeface="나눔스퀘어 ExtraBold" panose="020B0600000101010101" pitchFamily="50" charset="-127"/>
              <a:ea typeface="나눔스퀘어 ExtraBold" panose="020B0600000101010101" pitchFamily="50" charset="-127"/>
            </a:endParaRPr>
          </a:p>
          <a:p>
            <a:endParaRPr lang="ko-KR" altLang="en-US" dirty="0"/>
          </a:p>
        </p:txBody>
      </p:sp>
      <p:sp>
        <p:nvSpPr>
          <p:cNvPr id="4" name="슬라이드 번호 개체 틀 3"/>
          <p:cNvSpPr>
            <a:spLocks noGrp="1"/>
          </p:cNvSpPr>
          <p:nvPr>
            <p:ph type="sldNum" sz="quarter" idx="10"/>
          </p:nvPr>
        </p:nvSpPr>
        <p:spPr/>
        <p:txBody>
          <a:bodyPr/>
          <a:lstStyle/>
          <a:p>
            <a:fld id="{F2080961-B096-4081-A29F-EB36FA7E90F3}" type="slidenum">
              <a:rPr lang="ko-KR" altLang="en-US" smtClean="0"/>
              <a:t>10</a:t>
            </a:fld>
            <a:endParaRPr lang="ko-KR" altLang="en-US"/>
          </a:p>
        </p:txBody>
      </p:sp>
    </p:spTree>
    <p:extLst>
      <p:ext uri="{BB962C8B-B14F-4D97-AF65-F5344CB8AC3E}">
        <p14:creationId xmlns:p14="http://schemas.microsoft.com/office/powerpoint/2010/main" val="377048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50000"/>
              </a:lnSpc>
              <a:buFontTx/>
              <a:buChar char="-"/>
            </a:pPr>
            <a:r>
              <a:rPr lang="ko-KR" altLang="en-US" sz="1200" dirty="0">
                <a:latin typeface="나눔스퀘어OTF Bold" panose="020B0600000101010101" pitchFamily="34" charset="-127"/>
                <a:ea typeface="나눔스퀘어OTF Bold" panose="020B0600000101010101" pitchFamily="34" charset="-127"/>
              </a:rPr>
              <a:t>회귀</a:t>
            </a:r>
            <a:r>
              <a:rPr lang="en-US" altLang="ko-KR" sz="1200" dirty="0">
                <a:latin typeface="나눔스퀘어OTF Bold" panose="020B0600000101010101" pitchFamily="34" charset="-127"/>
                <a:ea typeface="나눔스퀘어OTF Bold" panose="020B0600000101010101" pitchFamily="34" charset="-127"/>
              </a:rPr>
              <a:t>(regression) </a:t>
            </a:r>
          </a:p>
          <a:p>
            <a:pPr>
              <a:lnSpc>
                <a:spcPct val="150000"/>
              </a:lnSpc>
            </a:pPr>
            <a:r>
              <a:rPr lang="en-US" altLang="ko-KR" sz="1200" dirty="0">
                <a:latin typeface="나눔스퀘어OTF Bold" panose="020B0600000101010101" pitchFamily="34" charset="-127"/>
                <a:ea typeface="나눔스퀘어OTF Bold" panose="020B0600000101010101" pitchFamily="34" charset="-127"/>
              </a:rPr>
              <a:t>       : </a:t>
            </a:r>
            <a:r>
              <a:rPr lang="ko-KR" altLang="en-US" sz="1200" dirty="0">
                <a:latin typeface="나눔스퀘어OTF Bold" panose="020B0600000101010101" pitchFamily="34" charset="-127"/>
                <a:ea typeface="나눔스퀘어OTF Bold" panose="020B0600000101010101" pitchFamily="34" charset="-127"/>
              </a:rPr>
              <a:t>어떤 데이터들의 </a:t>
            </a:r>
            <a:r>
              <a:rPr lang="en-US" altLang="ko-KR" sz="1200" dirty="0">
                <a:latin typeface="나눔스퀘어OTF Bold" panose="020B0600000101010101" pitchFamily="34" charset="-127"/>
                <a:ea typeface="나눔스퀘어OTF Bold" panose="020B0600000101010101" pitchFamily="34" charset="-127"/>
              </a:rPr>
              <a:t>Feature</a:t>
            </a:r>
            <a:r>
              <a:rPr lang="ko-KR" altLang="en-US" sz="1200" dirty="0">
                <a:latin typeface="나눔스퀘어OTF Bold" panose="020B0600000101010101" pitchFamily="34" charset="-127"/>
                <a:ea typeface="나눔스퀘어OTF Bold" panose="020B0600000101010101" pitchFamily="34" charset="-127"/>
              </a:rPr>
              <a:t>를 기준으로</a:t>
            </a:r>
            <a:r>
              <a:rPr lang="en-US" altLang="ko-KR" sz="1200" dirty="0">
                <a:latin typeface="나눔스퀘어OTF Bold" panose="020B0600000101010101" pitchFamily="34" charset="-127"/>
                <a:ea typeface="나눔스퀘어OTF Bold" panose="020B0600000101010101" pitchFamily="34" charset="-127"/>
              </a:rPr>
              <a:t>, </a:t>
            </a:r>
          </a:p>
          <a:p>
            <a:pPr>
              <a:lnSpc>
                <a:spcPct val="150000"/>
              </a:lnSpc>
            </a:pPr>
            <a:r>
              <a:rPr lang="en-US" altLang="ko-KR" sz="1200" dirty="0">
                <a:latin typeface="나눔스퀘어OTF Bold" panose="020B0600000101010101" pitchFamily="34" charset="-127"/>
                <a:ea typeface="나눔스퀘어OTF Bold" panose="020B0600000101010101" pitchFamily="34" charset="-127"/>
              </a:rPr>
              <a:t>          </a:t>
            </a:r>
            <a:r>
              <a:rPr lang="ko-KR" altLang="en-US" sz="1200" dirty="0">
                <a:latin typeface="나눔스퀘어OTF Bold" panose="020B0600000101010101" pitchFamily="34" charset="-127"/>
                <a:ea typeface="나눔스퀘어OTF Bold" panose="020B0600000101010101" pitchFamily="34" charset="-127"/>
              </a:rPr>
              <a:t>연속된 값</a:t>
            </a:r>
            <a:r>
              <a:rPr lang="en-US" altLang="ko-KR" sz="1200" dirty="0">
                <a:latin typeface="나눔스퀘어OTF Bold" panose="020B0600000101010101" pitchFamily="34" charset="-127"/>
                <a:ea typeface="나눔스퀘어OTF Bold" panose="020B0600000101010101" pitchFamily="34" charset="-127"/>
              </a:rPr>
              <a:t>(</a:t>
            </a:r>
            <a:r>
              <a:rPr lang="ko-KR" altLang="en-US" sz="1200" dirty="0">
                <a:latin typeface="나눔스퀘어OTF Bold" panose="020B0600000101010101" pitchFamily="34" charset="-127"/>
                <a:ea typeface="나눔스퀘어OTF Bold" panose="020B0600000101010101" pitchFamily="34" charset="-127"/>
              </a:rPr>
              <a:t>그래프</a:t>
            </a:r>
            <a:r>
              <a:rPr lang="en-US" altLang="ko-KR" sz="1200" dirty="0">
                <a:latin typeface="나눔스퀘어OTF Bold" panose="020B0600000101010101" pitchFamily="34" charset="-127"/>
                <a:ea typeface="나눔스퀘어OTF Bold" panose="020B0600000101010101" pitchFamily="34" charset="-127"/>
              </a:rPr>
              <a:t>)</a:t>
            </a:r>
            <a:r>
              <a:rPr lang="ko-KR" altLang="en-US" sz="1200" dirty="0">
                <a:latin typeface="나눔스퀘어OTF Bold" panose="020B0600000101010101" pitchFamily="34" charset="-127"/>
                <a:ea typeface="나눔스퀘어OTF Bold" panose="020B0600000101010101" pitchFamily="34" charset="-127"/>
              </a:rPr>
              <a:t>을 예측하는 문제</a:t>
            </a:r>
          </a:p>
          <a:p>
            <a:endParaRPr lang="ko-KR" altLang="en-US" dirty="0"/>
          </a:p>
        </p:txBody>
      </p:sp>
      <p:sp>
        <p:nvSpPr>
          <p:cNvPr id="4" name="슬라이드 번호 개체 틀 3"/>
          <p:cNvSpPr>
            <a:spLocks noGrp="1"/>
          </p:cNvSpPr>
          <p:nvPr>
            <p:ph type="sldNum" sz="quarter" idx="10"/>
          </p:nvPr>
        </p:nvSpPr>
        <p:spPr/>
        <p:txBody>
          <a:bodyPr/>
          <a:lstStyle/>
          <a:p>
            <a:fld id="{F2080961-B096-4081-A29F-EB36FA7E90F3}" type="slidenum">
              <a:rPr lang="ko-KR" altLang="en-US" smtClean="0"/>
              <a:t>12</a:t>
            </a:fld>
            <a:endParaRPr lang="ko-KR" altLang="en-US"/>
          </a:p>
        </p:txBody>
      </p:sp>
    </p:spTree>
    <p:extLst>
      <p:ext uri="{BB962C8B-B14F-4D97-AF65-F5344CB8AC3E}">
        <p14:creationId xmlns:p14="http://schemas.microsoft.com/office/powerpoint/2010/main" val="321902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F6ECCC-C323-471C-8042-A7F15C231B03}"/>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81A2B6F-9590-455A-BFAB-C5A4D2692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820F681-8562-4217-BDA2-604754BAF672}"/>
              </a:ext>
            </a:extLst>
          </p:cNvPr>
          <p:cNvSpPr>
            <a:spLocks noGrp="1"/>
          </p:cNvSpPr>
          <p:nvPr>
            <p:ph type="dt" sz="half" idx="10"/>
          </p:nvPr>
        </p:nvSpPr>
        <p:spPr/>
        <p:txBody>
          <a:bodyPr/>
          <a:lstStyle/>
          <a:p>
            <a:fld id="{24DA7879-7B30-4AA0-AACC-5C1C9875BA4A}" type="datetime1">
              <a:rPr lang="ko-KR" altLang="en-US" smtClean="0"/>
              <a:t>2023-09-30</a:t>
            </a:fld>
            <a:endParaRPr lang="ko-KR" altLang="en-US"/>
          </a:p>
        </p:txBody>
      </p:sp>
      <p:sp>
        <p:nvSpPr>
          <p:cNvPr id="5" name="바닥글 개체 틀 4">
            <a:extLst>
              <a:ext uri="{FF2B5EF4-FFF2-40B4-BE49-F238E27FC236}">
                <a16:creationId xmlns:a16="http://schemas.microsoft.com/office/drawing/2014/main" id="{80A55BD2-3C58-4877-AD96-EFB46F4DDDC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160D09C-1CD4-4E68-9C3F-22E1AC680D2D}"/>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344340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74CC58-0038-4B3D-B133-8AA6E943765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B1DDA3B5-E671-4999-A8E7-CA4CD6CF47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99C1B2B9-9619-4701-81F3-A1D4824E8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6CE290E-18FC-4E85-AE29-18BF7A5A3AE7}"/>
              </a:ext>
            </a:extLst>
          </p:cNvPr>
          <p:cNvSpPr>
            <a:spLocks noGrp="1"/>
          </p:cNvSpPr>
          <p:nvPr>
            <p:ph type="dt" sz="half" idx="10"/>
          </p:nvPr>
        </p:nvSpPr>
        <p:spPr/>
        <p:txBody>
          <a:bodyPr/>
          <a:lstStyle/>
          <a:p>
            <a:fld id="{6727870A-DD3D-4BA2-952B-EB6F99F156D9}" type="datetime1">
              <a:rPr lang="ko-KR" altLang="en-US" smtClean="0"/>
              <a:t>2023-09-30</a:t>
            </a:fld>
            <a:endParaRPr lang="ko-KR" altLang="en-US"/>
          </a:p>
        </p:txBody>
      </p:sp>
      <p:sp>
        <p:nvSpPr>
          <p:cNvPr id="6" name="바닥글 개체 틀 5">
            <a:extLst>
              <a:ext uri="{FF2B5EF4-FFF2-40B4-BE49-F238E27FC236}">
                <a16:creationId xmlns:a16="http://schemas.microsoft.com/office/drawing/2014/main" id="{B35FD078-CBC2-447A-B9D7-C882EAF567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53B4723-8DFE-4D0E-9720-6DCBB83E5B00}"/>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284314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515F6A-5831-4FA1-B8AD-12EC0540BEB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88555D8-95AA-441A-88CB-1EE20D44258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90C90BC-311F-4F0C-BA7B-7824733D8A1E}"/>
              </a:ext>
            </a:extLst>
          </p:cNvPr>
          <p:cNvSpPr>
            <a:spLocks noGrp="1"/>
          </p:cNvSpPr>
          <p:nvPr>
            <p:ph type="dt" sz="half" idx="10"/>
          </p:nvPr>
        </p:nvSpPr>
        <p:spPr/>
        <p:txBody>
          <a:bodyPr/>
          <a:lstStyle/>
          <a:p>
            <a:fld id="{A14A8AB5-7BA8-4506-B3E8-D1BE4ED2DD25}" type="datetime1">
              <a:rPr lang="ko-KR" altLang="en-US" smtClean="0"/>
              <a:t>2023-09-30</a:t>
            </a:fld>
            <a:endParaRPr lang="ko-KR" altLang="en-US"/>
          </a:p>
        </p:txBody>
      </p:sp>
      <p:sp>
        <p:nvSpPr>
          <p:cNvPr id="5" name="바닥글 개체 틀 4">
            <a:extLst>
              <a:ext uri="{FF2B5EF4-FFF2-40B4-BE49-F238E27FC236}">
                <a16:creationId xmlns:a16="http://schemas.microsoft.com/office/drawing/2014/main" id="{C2037CAE-06C6-4502-941F-A84411570FD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B1E588C-6AB3-4BD3-8882-3667A2428BDC}"/>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3969326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50C2403-B118-4D47-AF8A-8DB4BFD8A7A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7225E1B-8E71-4A8F-86AE-89C7EEF1B1D3}"/>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F142250-B73C-4810-9E05-D51A67DEB3A1}"/>
              </a:ext>
            </a:extLst>
          </p:cNvPr>
          <p:cNvSpPr>
            <a:spLocks noGrp="1"/>
          </p:cNvSpPr>
          <p:nvPr>
            <p:ph type="dt" sz="half" idx="10"/>
          </p:nvPr>
        </p:nvSpPr>
        <p:spPr/>
        <p:txBody>
          <a:bodyPr/>
          <a:lstStyle/>
          <a:p>
            <a:fld id="{46288F08-DAB4-4D1A-A111-F5C6C4550696}" type="datetime1">
              <a:rPr lang="ko-KR" altLang="en-US" smtClean="0"/>
              <a:t>2023-09-30</a:t>
            </a:fld>
            <a:endParaRPr lang="ko-KR" altLang="en-US"/>
          </a:p>
        </p:txBody>
      </p:sp>
      <p:sp>
        <p:nvSpPr>
          <p:cNvPr id="5" name="바닥글 개체 틀 4">
            <a:extLst>
              <a:ext uri="{FF2B5EF4-FFF2-40B4-BE49-F238E27FC236}">
                <a16:creationId xmlns:a16="http://schemas.microsoft.com/office/drawing/2014/main" id="{D7CCC94D-CC91-46AC-A4ED-FA94D850C80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6B201BF-4FAD-4D02-9F7D-8A32FC368E41}"/>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1978387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2CBAB6-7345-41A8-8DA5-2EF44C1D01A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F44AF61-19CC-46AC-81BD-F5CDDABF5F8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DB38ACB-4B21-466D-922E-FC3C24BC00D5}"/>
              </a:ext>
            </a:extLst>
          </p:cNvPr>
          <p:cNvSpPr>
            <a:spLocks noGrp="1"/>
          </p:cNvSpPr>
          <p:nvPr>
            <p:ph type="dt" sz="half" idx="10"/>
          </p:nvPr>
        </p:nvSpPr>
        <p:spPr/>
        <p:txBody>
          <a:bodyPr/>
          <a:lstStyle/>
          <a:p>
            <a:fld id="{64C66991-B4DC-4DC0-86CD-87A4741CFB4A}" type="datetime1">
              <a:rPr lang="ko-KR" altLang="en-US" smtClean="0"/>
              <a:t>2023-09-30</a:t>
            </a:fld>
            <a:endParaRPr lang="ko-KR" altLang="en-US"/>
          </a:p>
        </p:txBody>
      </p:sp>
      <p:sp>
        <p:nvSpPr>
          <p:cNvPr id="5" name="바닥글 개체 틀 4">
            <a:extLst>
              <a:ext uri="{FF2B5EF4-FFF2-40B4-BE49-F238E27FC236}">
                <a16:creationId xmlns:a16="http://schemas.microsoft.com/office/drawing/2014/main" id="{DCD0BD79-2FE7-47A9-B45C-3DC450AD403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FA314F5-31AC-4412-9602-F422C7AC5271}"/>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8774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C69E17-9E59-4605-BB48-73797CE2565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5ECE51F-FEA7-4116-92F0-325E9C0B96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F75B68E3-9FAF-488D-902E-2B56A1EEB594}"/>
              </a:ext>
            </a:extLst>
          </p:cNvPr>
          <p:cNvSpPr>
            <a:spLocks noGrp="1"/>
          </p:cNvSpPr>
          <p:nvPr>
            <p:ph type="dt" sz="half" idx="10"/>
          </p:nvPr>
        </p:nvSpPr>
        <p:spPr/>
        <p:txBody>
          <a:bodyPr/>
          <a:lstStyle/>
          <a:p>
            <a:fld id="{014DFB21-58F6-4B2A-80DB-1802B03CEF35}" type="datetime1">
              <a:rPr lang="ko-KR" altLang="en-US" smtClean="0"/>
              <a:t>2023-09-30</a:t>
            </a:fld>
            <a:endParaRPr lang="ko-KR" altLang="en-US"/>
          </a:p>
        </p:txBody>
      </p:sp>
      <p:sp>
        <p:nvSpPr>
          <p:cNvPr id="5" name="바닥글 개체 틀 4">
            <a:extLst>
              <a:ext uri="{FF2B5EF4-FFF2-40B4-BE49-F238E27FC236}">
                <a16:creationId xmlns:a16="http://schemas.microsoft.com/office/drawing/2014/main" id="{BF862F6E-B25E-4E4C-8F3E-F7FC264300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C73FD16-79DE-41A3-8559-10695504EAD9}"/>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4229132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21F175-4483-402B-928C-99A3C9CF19E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08F052B-8110-47AB-A15C-BC66A969EF2E}"/>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C914F83-91F7-488C-B091-44891CDA5113}"/>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EAA0228-3DF6-45FE-8AC9-63286A27955A}"/>
              </a:ext>
            </a:extLst>
          </p:cNvPr>
          <p:cNvSpPr>
            <a:spLocks noGrp="1"/>
          </p:cNvSpPr>
          <p:nvPr>
            <p:ph type="dt" sz="half" idx="10"/>
          </p:nvPr>
        </p:nvSpPr>
        <p:spPr/>
        <p:txBody>
          <a:bodyPr/>
          <a:lstStyle/>
          <a:p>
            <a:fld id="{C5BF3202-D995-4895-AF7E-957A30FBACD9}" type="datetime1">
              <a:rPr lang="ko-KR" altLang="en-US" smtClean="0"/>
              <a:t>2023-09-30</a:t>
            </a:fld>
            <a:endParaRPr lang="ko-KR" altLang="en-US"/>
          </a:p>
        </p:txBody>
      </p:sp>
      <p:sp>
        <p:nvSpPr>
          <p:cNvPr id="6" name="바닥글 개체 틀 5">
            <a:extLst>
              <a:ext uri="{FF2B5EF4-FFF2-40B4-BE49-F238E27FC236}">
                <a16:creationId xmlns:a16="http://schemas.microsoft.com/office/drawing/2014/main" id="{2BB206FD-A045-4E4C-8D8B-6C27D498901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B662B03-C8FC-44C7-956B-2541A973755E}"/>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4009171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CD3674-E044-4293-AA84-DAA864989F3F}"/>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19A7A664-E621-4652-B826-CD5ADB824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57F225C-D32A-408A-B974-0BB06D66D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D679343F-12C0-4239-9330-5F17C4409F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65822A5-8563-4A11-AFB4-33E510F3355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3ED78D86-EB3A-4D32-A723-9A8377663DD6}"/>
              </a:ext>
            </a:extLst>
          </p:cNvPr>
          <p:cNvSpPr>
            <a:spLocks noGrp="1"/>
          </p:cNvSpPr>
          <p:nvPr>
            <p:ph type="dt" sz="half" idx="10"/>
          </p:nvPr>
        </p:nvSpPr>
        <p:spPr/>
        <p:txBody>
          <a:bodyPr/>
          <a:lstStyle/>
          <a:p>
            <a:fld id="{D4807A3C-0FEC-46C1-8449-A60ABA33E904}" type="datetime1">
              <a:rPr lang="ko-KR" altLang="en-US" smtClean="0"/>
              <a:t>2023-09-30</a:t>
            </a:fld>
            <a:endParaRPr lang="ko-KR" altLang="en-US"/>
          </a:p>
        </p:txBody>
      </p:sp>
      <p:sp>
        <p:nvSpPr>
          <p:cNvPr id="8" name="바닥글 개체 틀 7">
            <a:extLst>
              <a:ext uri="{FF2B5EF4-FFF2-40B4-BE49-F238E27FC236}">
                <a16:creationId xmlns:a16="http://schemas.microsoft.com/office/drawing/2014/main" id="{48B1BE86-885D-457D-A135-8325A17CCF9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41A676B8-6FF5-4B59-9C6E-4693F6564D05}"/>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2164598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7DD8B1-027B-49E6-B491-DD64A4B8C25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A9CD7AC-B97B-4D84-8B05-20A1B8408EFE}"/>
              </a:ext>
            </a:extLst>
          </p:cNvPr>
          <p:cNvSpPr>
            <a:spLocks noGrp="1"/>
          </p:cNvSpPr>
          <p:nvPr>
            <p:ph type="dt" sz="half" idx="10"/>
          </p:nvPr>
        </p:nvSpPr>
        <p:spPr/>
        <p:txBody>
          <a:bodyPr/>
          <a:lstStyle/>
          <a:p>
            <a:fld id="{0A6B40CD-0892-4115-B12B-59DB3B989AC6}" type="datetime1">
              <a:rPr lang="ko-KR" altLang="en-US" smtClean="0"/>
              <a:t>2023-09-30</a:t>
            </a:fld>
            <a:endParaRPr lang="ko-KR" altLang="en-US"/>
          </a:p>
        </p:txBody>
      </p:sp>
      <p:sp>
        <p:nvSpPr>
          <p:cNvPr id="4" name="바닥글 개체 틀 3">
            <a:extLst>
              <a:ext uri="{FF2B5EF4-FFF2-40B4-BE49-F238E27FC236}">
                <a16:creationId xmlns:a16="http://schemas.microsoft.com/office/drawing/2014/main" id="{6A097430-6C3B-4217-B8AE-963FAFC24C1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8818760-8F5C-4B31-9CDB-73776FD4A5D9}"/>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154809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30A177-D977-4FC4-AE7D-6F989846705F}"/>
              </a:ext>
            </a:extLst>
          </p:cNvPr>
          <p:cNvSpPr txBox="1"/>
          <p:nvPr userDrawn="1"/>
        </p:nvSpPr>
        <p:spPr>
          <a:xfrm>
            <a:off x="10006664" y="6588607"/>
            <a:ext cx="2194833" cy="230832"/>
          </a:xfrm>
          <a:prstGeom prst="rect">
            <a:avLst/>
          </a:prstGeom>
          <a:noFill/>
        </p:spPr>
        <p:txBody>
          <a:bodyPr wrap="none" rtlCol="0">
            <a:spAutoFit/>
          </a:bodyPr>
          <a:lstStyle/>
          <a:p>
            <a:pPr algn="r"/>
            <a:r>
              <a:rPr lang="en-US" altLang="ko-KR" sz="900" dirty="0">
                <a:solidFill>
                  <a:srgbClr val="474652"/>
                </a:solidFill>
              </a:rPr>
              <a:t>ⓒSaebyeol Yu.</a:t>
            </a:r>
            <a:r>
              <a:rPr lang="ko-KR" altLang="en-US" sz="900" dirty="0">
                <a:solidFill>
                  <a:srgbClr val="474652"/>
                </a:solidFill>
              </a:rPr>
              <a:t> </a:t>
            </a:r>
            <a:r>
              <a:rPr lang="en-US" altLang="ko-KR" sz="900" dirty="0" err="1">
                <a:solidFill>
                  <a:srgbClr val="474652"/>
                </a:solidFill>
              </a:rPr>
              <a:t>Saebyeol’s</a:t>
            </a:r>
            <a:r>
              <a:rPr lang="ko-KR" altLang="en-US" sz="900" dirty="0">
                <a:solidFill>
                  <a:srgbClr val="474652"/>
                </a:solidFill>
              </a:rPr>
              <a:t> </a:t>
            </a:r>
            <a:r>
              <a:rPr lang="en-US" altLang="ko-KR" sz="900" dirty="0">
                <a:solidFill>
                  <a:srgbClr val="474652"/>
                </a:solidFill>
              </a:rPr>
              <a:t>PowerPoint</a:t>
            </a:r>
            <a:endParaRPr lang="ko-KR" altLang="en-US" sz="900" dirty="0">
              <a:solidFill>
                <a:srgbClr val="474652"/>
              </a:solidFill>
            </a:endParaRPr>
          </a:p>
        </p:txBody>
      </p:sp>
      <p:sp>
        <p:nvSpPr>
          <p:cNvPr id="2" name="날짜 개체 틀 1">
            <a:extLst>
              <a:ext uri="{FF2B5EF4-FFF2-40B4-BE49-F238E27FC236}">
                <a16:creationId xmlns:a16="http://schemas.microsoft.com/office/drawing/2014/main" id="{B46E81A8-172C-485C-8794-462E1A7E924C}"/>
              </a:ext>
            </a:extLst>
          </p:cNvPr>
          <p:cNvSpPr>
            <a:spLocks noGrp="1"/>
          </p:cNvSpPr>
          <p:nvPr>
            <p:ph type="dt" sz="half" idx="10"/>
          </p:nvPr>
        </p:nvSpPr>
        <p:spPr/>
        <p:txBody>
          <a:bodyPr/>
          <a:lstStyle/>
          <a:p>
            <a:fld id="{03A6E573-1506-465C-B21C-15BF9A600C03}" type="datetime1">
              <a:rPr lang="ko-KR" altLang="en-US" smtClean="0"/>
              <a:t>2023-09-30</a:t>
            </a:fld>
            <a:endParaRPr lang="ko-KR" altLang="en-US"/>
          </a:p>
        </p:txBody>
      </p:sp>
      <p:sp>
        <p:nvSpPr>
          <p:cNvPr id="3" name="바닥글 개체 틀 2">
            <a:extLst>
              <a:ext uri="{FF2B5EF4-FFF2-40B4-BE49-F238E27FC236}">
                <a16:creationId xmlns:a16="http://schemas.microsoft.com/office/drawing/2014/main" id="{1A59A220-E19F-44AC-A202-114ED12F4CE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39A4C47-CA64-4E4D-981A-4ADDFE7BC1C2}"/>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1434881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46E81A8-172C-485C-8794-462E1A7E924C}"/>
              </a:ext>
            </a:extLst>
          </p:cNvPr>
          <p:cNvSpPr>
            <a:spLocks noGrp="1"/>
          </p:cNvSpPr>
          <p:nvPr>
            <p:ph type="dt" sz="half" idx="10"/>
          </p:nvPr>
        </p:nvSpPr>
        <p:spPr/>
        <p:txBody>
          <a:bodyPr/>
          <a:lstStyle/>
          <a:p>
            <a:fld id="{6D377618-7596-48F1-BADF-086A7D018511}" type="datetime1">
              <a:rPr lang="ko-KR" altLang="en-US" smtClean="0"/>
              <a:t>2023-09-30</a:t>
            </a:fld>
            <a:endParaRPr lang="ko-KR" altLang="en-US"/>
          </a:p>
        </p:txBody>
      </p:sp>
      <p:sp>
        <p:nvSpPr>
          <p:cNvPr id="3" name="바닥글 개체 틀 2">
            <a:extLst>
              <a:ext uri="{FF2B5EF4-FFF2-40B4-BE49-F238E27FC236}">
                <a16:creationId xmlns:a16="http://schemas.microsoft.com/office/drawing/2014/main" id="{1A59A220-E19F-44AC-A202-114ED12F4CE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39A4C47-CA64-4E4D-981A-4ADDFE7BC1C2}"/>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400602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761F5B-34CA-4780-80F9-B15D0E3F23B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4124289-5209-48F3-AC34-3E3A0CB733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30D2C92-923F-4679-8C30-3FE000F08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20B2E94-4741-4B90-881A-79EC9A2DBFDF}"/>
              </a:ext>
            </a:extLst>
          </p:cNvPr>
          <p:cNvSpPr>
            <a:spLocks noGrp="1"/>
          </p:cNvSpPr>
          <p:nvPr>
            <p:ph type="dt" sz="half" idx="10"/>
          </p:nvPr>
        </p:nvSpPr>
        <p:spPr/>
        <p:txBody>
          <a:bodyPr/>
          <a:lstStyle/>
          <a:p>
            <a:fld id="{883DC744-13CD-47A1-A5D8-59E403223CE9}" type="datetime1">
              <a:rPr lang="ko-KR" altLang="en-US" smtClean="0"/>
              <a:t>2023-09-30</a:t>
            </a:fld>
            <a:endParaRPr lang="ko-KR" altLang="en-US"/>
          </a:p>
        </p:txBody>
      </p:sp>
      <p:sp>
        <p:nvSpPr>
          <p:cNvPr id="6" name="바닥글 개체 틀 5">
            <a:extLst>
              <a:ext uri="{FF2B5EF4-FFF2-40B4-BE49-F238E27FC236}">
                <a16:creationId xmlns:a16="http://schemas.microsoft.com/office/drawing/2014/main" id="{5810ED3C-EEEF-4BE8-BD39-A32FBDF8223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9274CEC-F868-475A-B738-FB5DA841AD20}"/>
              </a:ext>
            </a:extLst>
          </p:cNvPr>
          <p:cNvSpPr>
            <a:spLocks noGrp="1"/>
          </p:cNvSpPr>
          <p:nvPr>
            <p:ph type="sldNum" sz="quarter" idx="12"/>
          </p:nvPr>
        </p:nvSpPr>
        <p:spPr/>
        <p:txBody>
          <a:body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59418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BB49AB2-6191-4D82-87DC-4ACA99259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95FD046-1F56-42FD-8809-6617A9A77B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CB70D8B-5440-463D-AC5F-63AD2F083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458804-9C19-4D60-A1C9-AE1692175885}" type="datetime1">
              <a:rPr lang="ko-KR" altLang="en-US" smtClean="0"/>
              <a:t>2023-09-30</a:t>
            </a:fld>
            <a:endParaRPr lang="ko-KR" altLang="en-US"/>
          </a:p>
        </p:txBody>
      </p:sp>
      <p:sp>
        <p:nvSpPr>
          <p:cNvPr id="5" name="바닥글 개체 틀 4">
            <a:extLst>
              <a:ext uri="{FF2B5EF4-FFF2-40B4-BE49-F238E27FC236}">
                <a16:creationId xmlns:a16="http://schemas.microsoft.com/office/drawing/2014/main" id="{645BEC6B-EFE0-4BFC-9E0F-45A62968D6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3D424013-2F96-4E75-8C8A-E3B588455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0CCE5-4C92-4B9B-80AD-77C73D439BD4}" type="slidenum">
              <a:rPr lang="ko-KR" altLang="en-US" smtClean="0"/>
              <a:t>‹#›</a:t>
            </a:fld>
            <a:endParaRPr lang="ko-KR" altLang="en-US"/>
          </a:p>
        </p:txBody>
      </p:sp>
    </p:spTree>
    <p:extLst>
      <p:ext uri="{BB962C8B-B14F-4D97-AF65-F5344CB8AC3E}">
        <p14:creationId xmlns:p14="http://schemas.microsoft.com/office/powerpoint/2010/main" val="4205047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KTBrain/KoBERT"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case.ftc.go.kr/ocp/co/ltfr.do?pageIndex=1&amp;caseNo=&amp;caseNm=%EC%9D%B4%EC%9A%A9%EC%95%BD%EA%B4%80&amp;decsnNo=&amp;startRceptDt=&amp;endRceptDt=&amp;reprsntManagtTyCd=&amp;reprsntVioltTy=&amp;searchKrwd=#link"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ftc.go.kr/www/ReportUserList.do?key=125&amp;rpttyp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6C42ED-0825-4835-A12E-0302CA195DBE}"/>
              </a:ext>
            </a:extLst>
          </p:cNvPr>
          <p:cNvSpPr txBox="1"/>
          <p:nvPr/>
        </p:nvSpPr>
        <p:spPr>
          <a:xfrm>
            <a:off x="421037" y="2826255"/>
            <a:ext cx="11349925" cy="1200329"/>
          </a:xfrm>
          <a:prstGeom prst="rect">
            <a:avLst/>
          </a:prstGeom>
          <a:noFill/>
        </p:spPr>
        <p:txBody>
          <a:bodyPr wrap="square" rtlCol="0">
            <a:spAutoFit/>
          </a:bodyPr>
          <a:lstStyle/>
          <a:p>
            <a:pPr algn="ctr"/>
            <a:r>
              <a:rPr lang="ko-KR" altLang="en-US" sz="3600" dirty="0">
                <a:solidFill>
                  <a:srgbClr val="61C8B1"/>
                </a:solidFill>
                <a:latin typeface="나눔스퀘어OTF Bold" panose="020B0600000101010101" pitchFamily="34" charset="-127"/>
                <a:ea typeface="나눔스퀘어OTF Bold" panose="020B0600000101010101" pitchFamily="34" charset="-127"/>
              </a:rPr>
              <a:t>자연어 처리를 활용한</a:t>
            </a:r>
            <a:endParaRPr lang="en-US" altLang="ko-KR" sz="3600" dirty="0">
              <a:solidFill>
                <a:srgbClr val="61C8B1"/>
              </a:solidFill>
              <a:latin typeface="나눔스퀘어OTF Bold" panose="020B0600000101010101" pitchFamily="34" charset="-127"/>
              <a:ea typeface="나눔스퀘어OTF Bold" panose="020B0600000101010101" pitchFamily="34" charset="-127"/>
            </a:endParaRPr>
          </a:p>
          <a:p>
            <a:pPr algn="ctr"/>
            <a:r>
              <a:rPr lang="ko-KR" altLang="en-US" sz="3600" dirty="0">
                <a:solidFill>
                  <a:srgbClr val="61C8B1"/>
                </a:solidFill>
                <a:latin typeface="나눔스퀘어OTF Bold" panose="020B0600000101010101" pitchFamily="34" charset="-127"/>
                <a:ea typeface="나눔스퀘어OTF Bold" panose="020B0600000101010101" pitchFamily="34" charset="-127"/>
              </a:rPr>
              <a:t>불공정 이용 약관 판별 서비스</a:t>
            </a:r>
            <a:endParaRPr lang="en-US" altLang="ko-KR" sz="3600" dirty="0">
              <a:latin typeface="나눔스퀘어OTF Bold" panose="020B0600000101010101" pitchFamily="34" charset="-127"/>
              <a:ea typeface="나눔스퀘어OTF Bold" panose="020B0600000101010101" pitchFamily="34" charset="-127"/>
            </a:endParaRPr>
          </a:p>
        </p:txBody>
      </p:sp>
      <p:sp>
        <p:nvSpPr>
          <p:cNvPr id="3" name="직사각형 2">
            <a:extLst>
              <a:ext uri="{FF2B5EF4-FFF2-40B4-BE49-F238E27FC236}">
                <a16:creationId xmlns:a16="http://schemas.microsoft.com/office/drawing/2014/main" id="{46B5D2F9-69AC-49B4-8220-B57862839896}"/>
              </a:ext>
            </a:extLst>
          </p:cNvPr>
          <p:cNvSpPr/>
          <p:nvPr/>
        </p:nvSpPr>
        <p:spPr>
          <a:xfrm>
            <a:off x="421037" y="352586"/>
            <a:ext cx="11349925" cy="6152827"/>
          </a:xfrm>
          <a:prstGeom prst="rect">
            <a:avLst/>
          </a:prstGeom>
          <a:noFill/>
          <a:ln>
            <a:solidFill>
              <a:srgbClr val="61C8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a:extLst>
              <a:ext uri="{FF2B5EF4-FFF2-40B4-BE49-F238E27FC236}">
                <a16:creationId xmlns:a16="http://schemas.microsoft.com/office/drawing/2014/main" id="{11F2A7EC-81A3-46A2-A096-05F5960E26CE}"/>
              </a:ext>
            </a:extLst>
          </p:cNvPr>
          <p:cNvSpPr/>
          <p:nvPr/>
        </p:nvSpPr>
        <p:spPr>
          <a:xfrm>
            <a:off x="0" y="0"/>
            <a:ext cx="12192000" cy="352586"/>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AF184D44-914C-447C-9EE9-87952F440C7D}"/>
              </a:ext>
            </a:extLst>
          </p:cNvPr>
          <p:cNvSpPr/>
          <p:nvPr/>
        </p:nvSpPr>
        <p:spPr>
          <a:xfrm>
            <a:off x="-2580" y="6506704"/>
            <a:ext cx="12192000" cy="352586"/>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256A82AB-C265-401F-9415-378648B2F75A}"/>
              </a:ext>
            </a:extLst>
          </p:cNvPr>
          <p:cNvSpPr/>
          <p:nvPr/>
        </p:nvSpPr>
        <p:spPr>
          <a:xfrm>
            <a:off x="-2580" y="0"/>
            <a:ext cx="423617" cy="6858000"/>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F9EC68C6-1A63-445C-9900-73F05C06E35F}"/>
              </a:ext>
            </a:extLst>
          </p:cNvPr>
          <p:cNvSpPr/>
          <p:nvPr/>
        </p:nvSpPr>
        <p:spPr>
          <a:xfrm>
            <a:off x="11773540" y="-2580"/>
            <a:ext cx="423617" cy="6858000"/>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B26D0F54-D768-4D06-A177-D2123B8CEB4F}"/>
              </a:ext>
            </a:extLst>
          </p:cNvPr>
          <p:cNvSpPr txBox="1"/>
          <p:nvPr/>
        </p:nvSpPr>
        <p:spPr>
          <a:xfrm>
            <a:off x="561861" y="495758"/>
            <a:ext cx="4652690" cy="369332"/>
          </a:xfrm>
          <a:prstGeom prst="rect">
            <a:avLst/>
          </a:prstGeom>
          <a:noFill/>
        </p:spPr>
        <p:txBody>
          <a:bodyPr wrap="square" rtlCol="0">
            <a:spAutoFit/>
          </a:bodyPr>
          <a:lstStyle/>
          <a:p>
            <a:r>
              <a:rPr lang="en-US" altLang="ko-KR" dirty="0">
                <a:solidFill>
                  <a:srgbClr val="61C8B1"/>
                </a:solidFill>
                <a:latin typeface="나눔스퀘어OTF Bold" panose="020B0600000101010101" pitchFamily="34" charset="-127"/>
                <a:ea typeface="나눔스퀘어OTF Bold" panose="020B0600000101010101" pitchFamily="34" charset="-127"/>
              </a:rPr>
              <a:t>B</a:t>
            </a:r>
            <a:r>
              <a:rPr lang="ko-KR" altLang="en-US" dirty="0">
                <a:solidFill>
                  <a:srgbClr val="61C8B1"/>
                </a:solidFill>
                <a:latin typeface="나눔스퀘어OTF Bold" panose="020B0600000101010101" pitchFamily="34" charset="-127"/>
                <a:ea typeface="나눔스퀘어OTF Bold" panose="020B0600000101010101" pitchFamily="34" charset="-127"/>
              </a:rPr>
              <a:t>반 </a:t>
            </a:r>
            <a:r>
              <a:rPr lang="en-US" altLang="ko-KR" dirty="0">
                <a:solidFill>
                  <a:srgbClr val="61C8B1"/>
                </a:solidFill>
                <a:latin typeface="나눔스퀘어OTF Bold" panose="020B0600000101010101" pitchFamily="34" charset="-127"/>
                <a:ea typeface="나눔스퀘어OTF Bold" panose="020B0600000101010101" pitchFamily="34" charset="-127"/>
              </a:rPr>
              <a:t>4</a:t>
            </a:r>
            <a:r>
              <a:rPr lang="ko-KR" altLang="en-US" dirty="0">
                <a:solidFill>
                  <a:srgbClr val="61C8B1"/>
                </a:solidFill>
                <a:latin typeface="나눔스퀘어OTF Bold" panose="020B0600000101010101" pitchFamily="34" charset="-127"/>
                <a:ea typeface="나눔스퀘어OTF Bold" panose="020B0600000101010101" pitchFamily="34" charset="-127"/>
              </a:rPr>
              <a:t>조 </a:t>
            </a:r>
            <a:r>
              <a:rPr lang="en-US" altLang="ko-KR" dirty="0">
                <a:solidFill>
                  <a:srgbClr val="61C8B1"/>
                </a:solidFill>
                <a:latin typeface="나눔스퀘어OTF Bold" panose="020B0600000101010101" pitchFamily="34" charset="-127"/>
                <a:ea typeface="나눔스퀘어OTF Bold" panose="020B0600000101010101" pitchFamily="34" charset="-127"/>
              </a:rPr>
              <a:t>(</a:t>
            </a:r>
            <a:r>
              <a:rPr lang="ko-KR" altLang="en-US" dirty="0" err="1">
                <a:solidFill>
                  <a:srgbClr val="61C8B1"/>
                </a:solidFill>
                <a:latin typeface="나눔스퀘어OTF Bold" panose="020B0600000101010101" pitchFamily="34" charset="-127"/>
                <a:ea typeface="나눔스퀘어OTF Bold" panose="020B0600000101010101" pitchFamily="34" charset="-127"/>
              </a:rPr>
              <a:t>오공이문</a:t>
            </a:r>
            <a:r>
              <a:rPr lang="en-US" altLang="ko-KR" dirty="0">
                <a:solidFill>
                  <a:srgbClr val="61C8B1"/>
                </a:solidFill>
                <a:latin typeface="나눔스퀘어OTF Bold" panose="020B0600000101010101" pitchFamily="34" charset="-127"/>
                <a:ea typeface="나눔스퀘어OTF Bold" panose="020B0600000101010101" pitchFamily="34" charset="-127"/>
              </a:rPr>
              <a:t>) x </a:t>
            </a:r>
            <a:r>
              <a:rPr lang="ko-KR" altLang="en-US" dirty="0">
                <a:solidFill>
                  <a:srgbClr val="61C8B1"/>
                </a:solidFill>
                <a:latin typeface="나눔스퀘어OTF Bold" panose="020B0600000101010101" pitchFamily="34" charset="-127"/>
                <a:ea typeface="나눔스퀘어OTF Bold" panose="020B0600000101010101" pitchFamily="34" charset="-127"/>
              </a:rPr>
              <a:t>데이터청년캠퍼스</a:t>
            </a:r>
          </a:p>
        </p:txBody>
      </p:sp>
    </p:spTree>
    <p:extLst>
      <p:ext uri="{BB962C8B-B14F-4D97-AF65-F5344CB8AC3E}">
        <p14:creationId xmlns:p14="http://schemas.microsoft.com/office/powerpoint/2010/main" val="3856474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EFA43A6-5E1B-4D0F-976B-336F218AEBC7}"/>
              </a:ext>
            </a:extLst>
          </p:cNvPr>
          <p:cNvSpPr/>
          <p:nvPr/>
        </p:nvSpPr>
        <p:spPr>
          <a:xfrm>
            <a:off x="209551" y="23687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A3D75ADD-497B-4121-BB1A-B90DBC2FD0D9}"/>
              </a:ext>
            </a:extLst>
          </p:cNvPr>
          <p:cNvSpPr txBox="1"/>
          <p:nvPr/>
        </p:nvSpPr>
        <p:spPr>
          <a:xfrm>
            <a:off x="400421" y="168089"/>
            <a:ext cx="136028"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3</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7" name="직사각형 6"/>
          <p:cNvSpPr/>
          <p:nvPr/>
        </p:nvSpPr>
        <p:spPr>
          <a:xfrm>
            <a:off x="6326782" y="1830196"/>
            <a:ext cx="5339697" cy="4187813"/>
          </a:xfrm>
          <a:prstGeom prst="rect">
            <a:avLst/>
          </a:prstGeom>
        </p:spPr>
        <p:txBody>
          <a:bodyPr wrap="square">
            <a:spAutoFit/>
          </a:bodyPr>
          <a:lstStyle/>
          <a:p>
            <a:pPr algn="ctr">
              <a:lnSpc>
                <a:spcPct val="150000"/>
              </a:lnSpc>
            </a:pPr>
            <a:r>
              <a:rPr lang="ko-KR" altLang="en-US" sz="2000" b="1" dirty="0">
                <a:latin typeface="나눔스퀘어OTF ExtraBold" panose="020B0600000101010101" pitchFamily="34" charset="-127"/>
                <a:ea typeface="나눔스퀘어OTF ExtraBold" panose="020B0600000101010101" pitchFamily="34" charset="-127"/>
              </a:rPr>
              <a:t>데이터 증강</a:t>
            </a:r>
            <a:r>
              <a:rPr lang="en-US" altLang="ko-KR" sz="2000" b="1" dirty="0">
                <a:latin typeface="나눔스퀘어OTF ExtraBold" panose="020B0600000101010101" pitchFamily="34" charset="-127"/>
                <a:ea typeface="나눔스퀘어OTF ExtraBold" panose="020B0600000101010101" pitchFamily="34" charset="-127"/>
              </a:rPr>
              <a:t>(Data Augmentation</a:t>
            </a:r>
            <a:r>
              <a:rPr lang="en-US" altLang="ko-KR" sz="2000" b="1" u="sng" dirty="0">
                <a:latin typeface="나눔스퀘어OTF ExtraBold" panose="020B0600000101010101" pitchFamily="34" charset="-127"/>
                <a:ea typeface="나눔스퀘어OTF ExtraBold" panose="020B0600000101010101" pitchFamily="34" charset="-127"/>
              </a:rPr>
              <a:t>)</a:t>
            </a:r>
          </a:p>
          <a:p>
            <a:pPr>
              <a:lnSpc>
                <a:spcPct val="150000"/>
              </a:lnSpc>
            </a:pPr>
            <a:r>
              <a:rPr lang="ko-KR" altLang="en-US" sz="2000" dirty="0">
                <a:latin typeface="나눔스퀘어OTF Bold" panose="020B0600000101010101" pitchFamily="34" charset="-127"/>
                <a:ea typeface="나눔스퀘어OTF Bold" panose="020B0600000101010101" pitchFamily="34" charset="-127"/>
              </a:rPr>
              <a:t>학습 데이터가 부족한 상황에서 데이터를 변형해 그 양을 인위적으로 늘리는 기법</a:t>
            </a:r>
            <a:endParaRPr lang="en-US" altLang="ko-KR" sz="2000" dirty="0">
              <a:latin typeface="나눔스퀘어OTF Bold" panose="020B0600000101010101" pitchFamily="34" charset="-127"/>
              <a:ea typeface="나눔스퀘어OTF Bold" panose="020B0600000101010101" pitchFamily="34" charset="-127"/>
            </a:endParaRPr>
          </a:p>
          <a:p>
            <a:pPr marL="342900" indent="-342900">
              <a:lnSpc>
                <a:spcPct val="150000"/>
              </a:lnSpc>
              <a:buFontTx/>
              <a:buChar char="-"/>
            </a:pPr>
            <a:endParaRPr lang="en-US" altLang="ko-KR" sz="2000" u="sng" dirty="0">
              <a:latin typeface="나눔스퀘어 ExtraBold" panose="020B0600000101010101" pitchFamily="50" charset="-127"/>
              <a:ea typeface="나눔스퀘어 ExtraBold" panose="020B0600000101010101" pitchFamily="50" charset="-127"/>
            </a:endParaRPr>
          </a:p>
          <a:p>
            <a:pPr marL="342900" indent="-342900">
              <a:lnSpc>
                <a:spcPct val="150000"/>
              </a:lnSpc>
              <a:buFontTx/>
              <a:buChar char="-"/>
            </a:pPr>
            <a:r>
              <a:rPr lang="en-US" altLang="ko-KR" sz="2000" u="sng" dirty="0">
                <a:latin typeface="나눔스퀘어 ExtraBold" panose="020B0600000101010101" pitchFamily="50" charset="-127"/>
                <a:ea typeface="나눔스퀘어 ExtraBold" panose="020B0600000101010101" pitchFamily="50" charset="-127"/>
              </a:rPr>
              <a:t>RS(Random Swap) </a:t>
            </a:r>
          </a:p>
          <a:p>
            <a:pPr>
              <a:lnSpc>
                <a:spcPct val="150000"/>
              </a:lnSpc>
            </a:pPr>
            <a:r>
              <a:rPr lang="en-US" altLang="ko-KR" sz="2000" dirty="0">
                <a:latin typeface="나눔스퀘어 ExtraBold" panose="020B0600000101010101" pitchFamily="50" charset="-127"/>
                <a:ea typeface="나눔스퀘어 ExtraBold" panose="020B0600000101010101" pitchFamily="50" charset="-127"/>
              </a:rPr>
              <a:t>    : </a:t>
            </a:r>
            <a:r>
              <a:rPr lang="ko-KR" altLang="en-US" sz="2000" dirty="0">
                <a:latin typeface="나눔스퀘어 ExtraBold" panose="020B0600000101010101" pitchFamily="50" charset="-127"/>
                <a:ea typeface="나눔스퀘어 ExtraBold" panose="020B0600000101010101" pitchFamily="50" charset="-127"/>
              </a:rPr>
              <a:t>문장 내 임의의 두 단어의 위치를 바꿈</a:t>
            </a:r>
          </a:p>
          <a:p>
            <a:pPr marL="342900" indent="-342900">
              <a:lnSpc>
                <a:spcPct val="150000"/>
              </a:lnSpc>
              <a:buFontTx/>
              <a:buChar char="-"/>
            </a:pPr>
            <a:r>
              <a:rPr lang="en-US" altLang="ko-KR" sz="2000" u="sng" dirty="0">
                <a:latin typeface="나눔스퀘어 ExtraBold" panose="020B0600000101010101" pitchFamily="50" charset="-127"/>
                <a:ea typeface="나눔스퀘어 ExtraBold" panose="020B0600000101010101" pitchFamily="50" charset="-127"/>
              </a:rPr>
              <a:t>RD(Random Deletion)</a:t>
            </a:r>
          </a:p>
          <a:p>
            <a:pPr>
              <a:lnSpc>
                <a:spcPct val="150000"/>
              </a:lnSpc>
            </a:pPr>
            <a:r>
              <a:rPr lang="en-US" altLang="ko-KR" sz="2000" dirty="0">
                <a:latin typeface="나눔스퀘어 ExtraBold" panose="020B0600000101010101" pitchFamily="50" charset="-127"/>
                <a:ea typeface="나눔스퀘어 ExtraBold" panose="020B0600000101010101" pitchFamily="50" charset="-127"/>
              </a:rPr>
              <a:t>    : </a:t>
            </a:r>
            <a:r>
              <a:rPr lang="ko-KR" altLang="en-US" sz="2000" dirty="0">
                <a:latin typeface="나눔스퀘어 ExtraBold" panose="020B0600000101010101" pitchFamily="50" charset="-127"/>
                <a:ea typeface="나눔스퀘어 ExtraBold" panose="020B0600000101010101" pitchFamily="50" charset="-127"/>
              </a:rPr>
              <a:t>임의의 단어를 삭제</a:t>
            </a:r>
            <a:endParaRPr lang="en-US" altLang="ko-KR" sz="2000" dirty="0">
              <a:latin typeface="나눔스퀘어 ExtraBold" panose="020B0600000101010101" pitchFamily="50" charset="-127"/>
              <a:ea typeface="나눔스퀘어 ExtraBold" panose="020B0600000101010101" pitchFamily="50" charset="-127"/>
            </a:endParaRPr>
          </a:p>
          <a:p>
            <a:pPr>
              <a:lnSpc>
                <a:spcPct val="150000"/>
              </a:lnSpc>
            </a:pPr>
            <a:endParaRPr lang="en-US" altLang="ko-KR" sz="2000" u="sng" dirty="0">
              <a:latin typeface="나눔스퀘어 ExtraBold" panose="020B0600000101010101" pitchFamily="50" charset="-127"/>
              <a:ea typeface="나눔스퀘어 ExtraBold" panose="020B0600000101010101" pitchFamily="50" charset="-127"/>
            </a:endParaRPr>
          </a:p>
        </p:txBody>
      </p:sp>
      <p:sp>
        <p:nvSpPr>
          <p:cNvPr id="9" name="모서리가 둥근 직사각형 8"/>
          <p:cNvSpPr/>
          <p:nvPr/>
        </p:nvSpPr>
        <p:spPr>
          <a:xfrm>
            <a:off x="6095457" y="1595146"/>
            <a:ext cx="5676405" cy="4127739"/>
          </a:xfrm>
          <a:prstGeom prst="roundRect">
            <a:avLst/>
          </a:prstGeom>
          <a:noFill/>
          <a:ln w="5715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0" name="모서리가 둥근 직사각형 9"/>
          <p:cNvSpPr/>
          <p:nvPr/>
        </p:nvSpPr>
        <p:spPr>
          <a:xfrm>
            <a:off x="358073" y="1577948"/>
            <a:ext cx="5379523" cy="4144937"/>
          </a:xfrm>
          <a:prstGeom prst="round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1" name="직사각형 10"/>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729294" y="1830196"/>
            <a:ext cx="4637079" cy="2817951"/>
          </a:xfrm>
          <a:prstGeom prst="rect">
            <a:avLst/>
          </a:prstGeom>
        </p:spPr>
        <p:txBody>
          <a:bodyPr wrap="square">
            <a:spAutoFit/>
          </a:bodyPr>
          <a:lstStyle/>
          <a:p>
            <a:pPr algn="ctr">
              <a:lnSpc>
                <a:spcPct val="150000"/>
              </a:lnSpc>
            </a:pPr>
            <a:r>
              <a:rPr lang="ko-KR" altLang="en-US" sz="2000" dirty="0" err="1">
                <a:latin typeface="나눔스퀘어OTF ExtraBold" panose="020B0600000101010101" pitchFamily="34" charset="-127"/>
                <a:ea typeface="나눔스퀘어OTF ExtraBold" panose="020B0600000101010101" pitchFamily="34" charset="-127"/>
              </a:rPr>
              <a:t>불용어</a:t>
            </a:r>
            <a:r>
              <a:rPr lang="en-US" altLang="ko-KR" sz="2000" dirty="0">
                <a:latin typeface="나눔스퀘어OTF ExtraBold" panose="020B0600000101010101" pitchFamily="34" charset="-127"/>
                <a:ea typeface="나눔스퀘어OTF ExtraBold" panose="020B0600000101010101" pitchFamily="34" charset="-127"/>
              </a:rPr>
              <a:t>(</a:t>
            </a:r>
            <a:r>
              <a:rPr lang="en-US" altLang="ko-KR" sz="2000" dirty="0" err="1">
                <a:latin typeface="나눔스퀘어OTF ExtraBold" panose="020B0600000101010101" pitchFamily="34" charset="-127"/>
                <a:ea typeface="나눔스퀘어OTF ExtraBold" panose="020B0600000101010101" pitchFamily="34" charset="-127"/>
              </a:rPr>
              <a:t>stopword</a:t>
            </a:r>
            <a:r>
              <a:rPr lang="en-US" altLang="ko-KR" sz="2000" dirty="0">
                <a:latin typeface="나눔스퀘어OTF ExtraBold" panose="020B0600000101010101" pitchFamily="34" charset="-127"/>
                <a:ea typeface="나눔스퀘어OTF ExtraBold" panose="020B0600000101010101" pitchFamily="34" charset="-127"/>
              </a:rPr>
              <a:t>) </a:t>
            </a:r>
            <a:r>
              <a:rPr lang="ko-KR" altLang="en-US" sz="2000" dirty="0">
                <a:latin typeface="나눔스퀘어OTF ExtraBold" panose="020B0600000101010101" pitchFamily="34" charset="-127"/>
                <a:ea typeface="나눔스퀘어OTF ExtraBold" panose="020B0600000101010101" pitchFamily="34" charset="-127"/>
              </a:rPr>
              <a:t>제거</a:t>
            </a:r>
            <a:endParaRPr lang="en-US" altLang="ko-KR" sz="2000" dirty="0">
              <a:latin typeface="나눔스퀘어OTF ExtraBold" panose="020B0600000101010101" pitchFamily="34" charset="-127"/>
              <a:ea typeface="나눔스퀘어OTF ExtraBold" panose="020B0600000101010101" pitchFamily="34" charset="-127"/>
            </a:endParaRPr>
          </a:p>
          <a:p>
            <a:pPr>
              <a:lnSpc>
                <a:spcPct val="150000"/>
              </a:lnSpc>
            </a:pPr>
            <a:r>
              <a:rPr lang="ko-KR" altLang="en-US" sz="2000" dirty="0">
                <a:latin typeface="나눔스퀘어OTF Bold" panose="020B0600000101010101" pitchFamily="34" charset="-127"/>
                <a:ea typeface="나눔스퀘어OTF Bold" panose="020B0600000101010101" pitchFamily="34" charset="-127"/>
              </a:rPr>
              <a:t>유의미한 단어 토큰만을 선별하기 위해서는 </a:t>
            </a:r>
            <a:r>
              <a:rPr lang="ko-KR" altLang="en-US" sz="2000" dirty="0" err="1">
                <a:latin typeface="나눔스퀘어OTF Bold" panose="020B0600000101010101" pitchFamily="34" charset="-127"/>
                <a:ea typeface="나눔스퀘어OTF Bold" panose="020B0600000101010101" pitchFamily="34" charset="-127"/>
              </a:rPr>
              <a:t>불용어</a:t>
            </a:r>
            <a:r>
              <a:rPr lang="ko-KR" altLang="en-US" sz="2000" dirty="0">
                <a:latin typeface="나눔스퀘어OTF Bold" panose="020B0600000101010101" pitchFamily="34" charset="-127"/>
                <a:ea typeface="나눔스퀘어OTF Bold" panose="020B0600000101010101" pitchFamily="34" charset="-127"/>
              </a:rPr>
              <a:t> 제거 과정이 필요함</a:t>
            </a:r>
            <a:endParaRPr lang="en-US" altLang="ko-KR" sz="2000" dirty="0">
              <a:latin typeface="나눔스퀘어OTF Bold" panose="020B0600000101010101" pitchFamily="34" charset="-127"/>
              <a:ea typeface="나눔스퀘어OTF Bold" panose="020B0600000101010101" pitchFamily="34" charset="-127"/>
            </a:endParaRPr>
          </a:p>
          <a:p>
            <a:pPr>
              <a:lnSpc>
                <a:spcPct val="150000"/>
              </a:lnSpc>
            </a:pPr>
            <a:endParaRPr lang="en-US" altLang="ko-KR" sz="2000" dirty="0">
              <a:latin typeface="나눔스퀘어OTF Bold" panose="020B0600000101010101" pitchFamily="34" charset="-127"/>
              <a:ea typeface="나눔스퀘어OTF Bold" panose="020B0600000101010101" pitchFamily="34" charset="-127"/>
            </a:endParaRPr>
          </a:p>
          <a:p>
            <a:pPr marL="342900" indent="-342900">
              <a:lnSpc>
                <a:spcPct val="150000"/>
              </a:lnSpc>
              <a:buFontTx/>
              <a:buChar char="-"/>
            </a:pPr>
            <a:r>
              <a:rPr lang="en-US" altLang="ko-KR" sz="2000" dirty="0">
                <a:latin typeface="나눔스퀘어OTF Bold" panose="020B0600000101010101" pitchFamily="34" charset="-127"/>
                <a:ea typeface="나눔스퀘어OTF Bold" panose="020B0600000101010101" pitchFamily="34" charset="-127"/>
              </a:rPr>
              <a:t>'</a:t>
            </a:r>
            <a:r>
              <a:rPr lang="ko-KR" altLang="en-US" sz="2000" dirty="0">
                <a:latin typeface="나눔스퀘어OTF Bold" panose="020B0600000101010101" pitchFamily="34" charset="-127"/>
                <a:ea typeface="나눔스퀘어OTF Bold" panose="020B0600000101010101" pitchFamily="34" charset="-127"/>
              </a:rPr>
              <a:t>뭐</a:t>
            </a:r>
            <a:r>
              <a:rPr lang="en-US" altLang="ko-KR" sz="2000" dirty="0">
                <a:latin typeface="나눔스퀘어OTF Bold" panose="020B0600000101010101" pitchFamily="34" charset="-127"/>
                <a:ea typeface="나눔스퀘어OTF Bold" panose="020B0600000101010101" pitchFamily="34" charset="-127"/>
              </a:rPr>
              <a:t>', '</a:t>
            </a:r>
            <a:r>
              <a:rPr lang="ko-KR" altLang="en-US" sz="2000" dirty="0" err="1">
                <a:latin typeface="나눔스퀘어OTF Bold" panose="020B0600000101010101" pitchFamily="34" charset="-127"/>
                <a:ea typeface="나눔스퀘어OTF Bold" panose="020B0600000101010101" pitchFamily="34" charset="-127"/>
              </a:rPr>
              <a:t>으면</a:t>
            </a:r>
            <a:r>
              <a:rPr lang="en-US" altLang="ko-KR" sz="2000" dirty="0">
                <a:latin typeface="나눔스퀘어OTF Bold" panose="020B0600000101010101" pitchFamily="34" charset="-127"/>
                <a:ea typeface="나눔스퀘어OTF Bold" panose="020B0600000101010101" pitchFamily="34" charset="-127"/>
              </a:rPr>
              <a:t>', '</a:t>
            </a:r>
            <a:r>
              <a:rPr lang="ko-KR" altLang="en-US" sz="2000" dirty="0">
                <a:latin typeface="나눔스퀘어OTF Bold" panose="020B0600000101010101" pitchFamily="34" charset="-127"/>
                <a:ea typeface="나눔스퀘어OTF Bold" panose="020B0600000101010101" pitchFamily="34" charset="-127"/>
              </a:rPr>
              <a:t>을</a:t>
            </a:r>
            <a:r>
              <a:rPr lang="en-US" altLang="ko-KR" sz="2000" dirty="0">
                <a:latin typeface="나눔스퀘어OTF Bold" panose="020B0600000101010101" pitchFamily="34" charset="-127"/>
                <a:ea typeface="나눔스퀘어OTF Bold" panose="020B0600000101010101" pitchFamily="34" charset="-127"/>
              </a:rPr>
              <a:t>', '</a:t>
            </a:r>
            <a:r>
              <a:rPr lang="ko-KR" altLang="en-US" sz="2000" dirty="0">
                <a:latin typeface="나눔스퀘어OTF Bold" panose="020B0600000101010101" pitchFamily="34" charset="-127"/>
                <a:ea typeface="나눔스퀘어OTF Bold" panose="020B0600000101010101" pitchFamily="34" charset="-127"/>
              </a:rPr>
              <a:t>의</a:t>
            </a:r>
            <a:r>
              <a:rPr lang="en-US" altLang="ko-KR" sz="2000" dirty="0">
                <a:latin typeface="나눔스퀘어OTF Bold" panose="020B0600000101010101" pitchFamily="34" charset="-127"/>
                <a:ea typeface="나눔스퀘어OTF Bold" panose="020B0600000101010101" pitchFamily="34" charset="-127"/>
              </a:rPr>
              <a:t>' </a:t>
            </a:r>
            <a:r>
              <a:rPr lang="ko-KR" altLang="en-US" sz="2000" dirty="0">
                <a:latin typeface="나눔스퀘어OTF Bold" panose="020B0600000101010101" pitchFamily="34" charset="-127"/>
                <a:ea typeface="나눔스퀘어OTF Bold" panose="020B0600000101010101" pitchFamily="34" charset="-127"/>
              </a:rPr>
              <a:t>등 </a:t>
            </a:r>
            <a:r>
              <a:rPr lang="en-US" altLang="ko-KR" sz="2000" dirty="0">
                <a:latin typeface="나눔스퀘어OTF Bold" panose="020B0600000101010101" pitchFamily="34" charset="-127"/>
                <a:ea typeface="나눔스퀘어OTF Bold" panose="020B0600000101010101" pitchFamily="34" charset="-127"/>
              </a:rPr>
              <a:t>27</a:t>
            </a:r>
            <a:r>
              <a:rPr lang="ko-KR" altLang="en-US" sz="2000" dirty="0">
                <a:latin typeface="나눔스퀘어OTF Bold" panose="020B0600000101010101" pitchFamily="34" charset="-127"/>
                <a:ea typeface="나눔스퀘어OTF Bold" panose="020B0600000101010101" pitchFamily="34" charset="-127"/>
              </a:rPr>
              <a:t>개의 </a:t>
            </a:r>
            <a:r>
              <a:rPr lang="ko-KR" altLang="en-US" sz="2000" dirty="0" err="1">
                <a:latin typeface="나눔스퀘어OTF Bold" panose="020B0600000101010101" pitchFamily="34" charset="-127"/>
                <a:ea typeface="나눔스퀘어OTF Bold" panose="020B0600000101010101" pitchFamily="34" charset="-127"/>
              </a:rPr>
              <a:t>불용어를</a:t>
            </a:r>
            <a:r>
              <a:rPr lang="ko-KR" altLang="en-US" sz="2000" dirty="0">
                <a:latin typeface="나눔스퀘어OTF Bold" panose="020B0600000101010101" pitchFamily="34" charset="-127"/>
                <a:ea typeface="나눔스퀘어OTF Bold" panose="020B0600000101010101" pitchFamily="34" charset="-127"/>
              </a:rPr>
              <a:t> 지정하고 제거</a:t>
            </a:r>
          </a:p>
        </p:txBody>
      </p:sp>
      <p:sp>
        <p:nvSpPr>
          <p:cNvPr id="13" name="TextBox 12">
            <a:extLst>
              <a:ext uri="{FF2B5EF4-FFF2-40B4-BE49-F238E27FC236}">
                <a16:creationId xmlns:a16="http://schemas.microsoft.com/office/drawing/2014/main" id="{D37FD0EC-9BD1-4828-A759-6C947836DC4B}"/>
              </a:ext>
            </a:extLst>
          </p:cNvPr>
          <p:cNvSpPr txBox="1"/>
          <p:nvPr/>
        </p:nvSpPr>
        <p:spPr>
          <a:xfrm>
            <a:off x="823646" y="251934"/>
            <a:ext cx="3858749" cy="461665"/>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61C8B1">
                    <a:lumMod val="75000"/>
                  </a:srgbClr>
                </a:solidFill>
                <a:effectLst/>
                <a:uLnTx/>
                <a:uFillTx/>
                <a:latin typeface="나눔스퀘어OTF Bold" panose="020B0600000101010101" pitchFamily="34" charset="-127"/>
                <a:ea typeface="나눔스퀘어OTF Bold" panose="020B0600000101010101" pitchFamily="34" charset="-127"/>
                <a:cs typeface="+mn-cs"/>
              </a:rPr>
              <a:t>데이터 처리방안 및 활용 기법</a:t>
            </a:r>
          </a:p>
        </p:txBody>
      </p:sp>
      <p:sp>
        <p:nvSpPr>
          <p:cNvPr id="14" name="TextBox 13">
            <a:extLst>
              <a:ext uri="{FF2B5EF4-FFF2-40B4-BE49-F238E27FC236}">
                <a16:creationId xmlns:a16="http://schemas.microsoft.com/office/drawing/2014/main" id="{59C1DBFC-0274-427C-8A3D-FA50B9C45730}"/>
              </a:ext>
            </a:extLst>
          </p:cNvPr>
          <p:cNvSpPr txBox="1"/>
          <p:nvPr/>
        </p:nvSpPr>
        <p:spPr>
          <a:xfrm>
            <a:off x="729294" y="897826"/>
            <a:ext cx="1739579" cy="369332"/>
          </a:xfrm>
          <a:prstGeom prst="rect">
            <a:avLst/>
          </a:prstGeom>
          <a:noFill/>
        </p:spPr>
        <p:txBody>
          <a:bodyPr wrap="none" rtlCol="0">
            <a:spAutoFit/>
          </a:bodyPr>
          <a:lstStyle/>
          <a:p>
            <a:r>
              <a:rPr lang="en-US" altLang="ko-KR" dirty="0">
                <a:solidFill>
                  <a:schemeClr val="accent4">
                    <a:lumMod val="50000"/>
                  </a:schemeClr>
                </a:solidFill>
                <a:latin typeface="나눔스퀘어OTF Bold" panose="020B0600000101010101" pitchFamily="34" charset="-127"/>
                <a:ea typeface="나눔스퀘어OTF Bold" panose="020B0600000101010101" pitchFamily="34" charset="-127"/>
              </a:rPr>
              <a:t>[</a:t>
            </a:r>
            <a:r>
              <a:rPr lang="ko-KR" altLang="en-US" dirty="0">
                <a:solidFill>
                  <a:schemeClr val="accent4">
                    <a:lumMod val="50000"/>
                  </a:schemeClr>
                </a:solidFill>
                <a:latin typeface="나눔스퀘어OTF Bold" panose="020B0600000101010101" pitchFamily="34" charset="-127"/>
                <a:ea typeface="나눔스퀘어OTF Bold" panose="020B0600000101010101" pitchFamily="34" charset="-127"/>
              </a:rPr>
              <a:t>핵심 구현 이론</a:t>
            </a:r>
            <a:r>
              <a:rPr lang="en-US" altLang="ko-KR" dirty="0">
                <a:solidFill>
                  <a:schemeClr val="accent4">
                    <a:lumMod val="50000"/>
                  </a:schemeClr>
                </a:solidFill>
                <a:latin typeface="나눔스퀘어OTF Bold" panose="020B0600000101010101" pitchFamily="34" charset="-127"/>
                <a:ea typeface="나눔스퀘어OTF Bold" panose="020B0600000101010101" pitchFamily="34" charset="-127"/>
              </a:rPr>
              <a:t>]</a:t>
            </a:r>
            <a:endParaRPr lang="ko-KR" altLang="en-US" dirty="0">
              <a:solidFill>
                <a:schemeClr val="accent4">
                  <a:lumMod val="50000"/>
                </a:schemeClr>
              </a:solidFill>
              <a:latin typeface="나눔스퀘어OTF Bold" panose="020B0600000101010101" pitchFamily="34" charset="-127"/>
              <a:ea typeface="나눔스퀘어OTF Bold" panose="020B0600000101010101" pitchFamily="34" charset="-127"/>
            </a:endParaRPr>
          </a:p>
        </p:txBody>
      </p:sp>
      <p:sp>
        <p:nvSpPr>
          <p:cNvPr id="12" name="직사각형 11"/>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11</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3243872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E0397E4A-1DA5-4F07-8A47-714C66C78D8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2460" y="1224575"/>
            <a:ext cx="6561370" cy="4603348"/>
          </a:xfrm>
          <a:prstGeom prst="rect">
            <a:avLst/>
          </a:prstGeom>
        </p:spPr>
      </p:pic>
      <p:sp>
        <p:nvSpPr>
          <p:cNvPr id="18" name="모서리가 둥근 직사각형 17"/>
          <p:cNvSpPr/>
          <p:nvPr/>
        </p:nvSpPr>
        <p:spPr>
          <a:xfrm>
            <a:off x="679485" y="1316287"/>
            <a:ext cx="1543074" cy="64843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 panose="020B0600000101010101" pitchFamily="50" charset="-127"/>
                <a:ea typeface="나눔스퀘어" panose="020B0600000101010101" pitchFamily="50" charset="-127"/>
              </a:rPr>
              <a:t>데이터 수집</a:t>
            </a:r>
          </a:p>
        </p:txBody>
      </p:sp>
      <p:sp>
        <p:nvSpPr>
          <p:cNvPr id="9" name="직사각형 8">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D37FD0EC-9BD1-4828-A759-6C947836DC4B}"/>
              </a:ext>
            </a:extLst>
          </p:cNvPr>
          <p:cNvSpPr txBox="1"/>
          <p:nvPr/>
        </p:nvSpPr>
        <p:spPr>
          <a:xfrm>
            <a:off x="823646" y="251934"/>
            <a:ext cx="385874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데이터 처리방안 및 활용 기법</a:t>
            </a:r>
          </a:p>
        </p:txBody>
      </p:sp>
      <p:sp>
        <p:nvSpPr>
          <p:cNvPr id="11" name="TextBox 10">
            <a:extLst>
              <a:ext uri="{FF2B5EF4-FFF2-40B4-BE49-F238E27FC236}">
                <a16:creationId xmlns:a16="http://schemas.microsoft.com/office/drawing/2014/main" id="{05112674-87EB-42E3-953B-C13B670D4429}"/>
              </a:ext>
            </a:extLst>
          </p:cNvPr>
          <p:cNvSpPr txBox="1"/>
          <p:nvPr/>
        </p:nvSpPr>
        <p:spPr>
          <a:xfrm>
            <a:off x="242833" y="168089"/>
            <a:ext cx="415498" cy="584775"/>
          </a:xfrm>
          <a:prstGeom prst="rect">
            <a:avLst/>
          </a:prstGeom>
          <a:noFill/>
        </p:spPr>
        <p:txBody>
          <a:bodyPr wrap="non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3</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3" name="TextBox 12">
            <a:extLst>
              <a:ext uri="{FF2B5EF4-FFF2-40B4-BE49-F238E27FC236}">
                <a16:creationId xmlns:a16="http://schemas.microsoft.com/office/drawing/2014/main" id="{EBB85B6B-448B-4EE8-8680-B027AA3ED8E9}"/>
              </a:ext>
            </a:extLst>
          </p:cNvPr>
          <p:cNvSpPr txBox="1"/>
          <p:nvPr/>
        </p:nvSpPr>
        <p:spPr>
          <a:xfrm>
            <a:off x="7474428" y="1978733"/>
            <a:ext cx="4345868" cy="2505301"/>
          </a:xfrm>
          <a:prstGeom prst="rect">
            <a:avLst/>
          </a:prstGeom>
          <a:noFill/>
        </p:spPr>
        <p:txBody>
          <a:bodyPr wrap="square">
            <a:spAutoFit/>
          </a:bodyPr>
          <a:lstStyle/>
          <a:p>
            <a:pPr marL="228600" indent="-228600">
              <a:lnSpc>
                <a:spcPct val="140000"/>
              </a:lnSpc>
              <a:buAutoNum type="arabicPeriod"/>
            </a:pPr>
            <a:r>
              <a:rPr lang="ko-KR" altLang="en-US" sz="1600" dirty="0">
                <a:solidFill>
                  <a:schemeClr val="tx1"/>
                </a:solidFill>
                <a:latin typeface="나눔스퀘어OTF" panose="020B0600000101010101" pitchFamily="34" charset="-127"/>
                <a:ea typeface="나눔스퀘어OTF" panose="020B0600000101010101" pitchFamily="34" charset="-127"/>
              </a:rPr>
              <a:t>공정거래위원회에서 얻은 불공정 이용 약관 시정 전</a:t>
            </a:r>
            <a:r>
              <a:rPr lang="en-US" altLang="ko-KR" sz="1600" dirty="0">
                <a:solidFill>
                  <a:schemeClr val="tx1"/>
                </a:solidFill>
                <a:latin typeface="나눔스퀘어OTF" panose="020B0600000101010101" pitchFamily="34" charset="-127"/>
                <a:ea typeface="나눔스퀘어OTF" panose="020B0600000101010101" pitchFamily="34" charset="-127"/>
              </a:rPr>
              <a:t>/</a:t>
            </a:r>
            <a:r>
              <a:rPr lang="ko-KR" altLang="en-US" sz="1600" dirty="0">
                <a:solidFill>
                  <a:schemeClr val="tx1"/>
                </a:solidFill>
                <a:latin typeface="나눔스퀘어OTF" panose="020B0600000101010101" pitchFamily="34" charset="-127"/>
                <a:ea typeface="나눔스퀘어OTF" panose="020B0600000101010101" pitchFamily="34" charset="-127"/>
              </a:rPr>
              <a:t>후 데이터와 기업 공식 홈페이지에서 찾은 일반 이용약관 데이터 셋 수집</a:t>
            </a:r>
            <a:endParaRPr lang="en-US" altLang="ko-KR" sz="1600" dirty="0">
              <a:solidFill>
                <a:schemeClr val="tx1"/>
              </a:solidFill>
              <a:latin typeface="나눔스퀘어OTF" panose="020B0600000101010101" pitchFamily="34" charset="-127"/>
              <a:ea typeface="나눔스퀘어OTF" panose="020B0600000101010101" pitchFamily="34" charset="-127"/>
            </a:endParaRPr>
          </a:p>
          <a:p>
            <a:pPr marL="228600" indent="-228600">
              <a:lnSpc>
                <a:spcPct val="140000"/>
              </a:lnSpc>
              <a:buAutoNum type="arabicPeriod"/>
            </a:pPr>
            <a:r>
              <a:rPr lang="ko-KR" altLang="en-US" sz="1600" dirty="0" err="1">
                <a:latin typeface="나눔스퀘어OTF" panose="020B0600000101010101" pitchFamily="34" charset="-127"/>
                <a:ea typeface="나눔스퀘어OTF" panose="020B0600000101010101" pitchFamily="34" charset="-127"/>
              </a:rPr>
              <a:t>불용어</a:t>
            </a:r>
            <a:r>
              <a:rPr lang="ko-KR" altLang="en-US" sz="1600" dirty="0">
                <a:latin typeface="나눔스퀘어OTF" panose="020B0600000101010101" pitchFamily="34" charset="-127"/>
                <a:ea typeface="나눔스퀘어OTF" panose="020B0600000101010101" pitchFamily="34" charset="-127"/>
              </a:rPr>
              <a:t> 처리</a:t>
            </a:r>
            <a:r>
              <a:rPr lang="en-US" altLang="ko-KR" sz="1600" dirty="0">
                <a:latin typeface="나눔스퀘어OTF" panose="020B0600000101010101" pitchFamily="34" charset="-127"/>
                <a:ea typeface="나눔스퀘어OTF" panose="020B0600000101010101" pitchFamily="34" charset="-127"/>
              </a:rPr>
              <a:t>, </a:t>
            </a:r>
            <a:r>
              <a:rPr lang="ko-KR" altLang="en-US" sz="1600" dirty="0">
                <a:latin typeface="나눔스퀘어OTF" panose="020B0600000101010101" pitchFamily="34" charset="-127"/>
                <a:ea typeface="나눔스퀘어OTF" panose="020B0600000101010101" pitchFamily="34" charset="-127"/>
              </a:rPr>
              <a:t>특수기호 제거</a:t>
            </a:r>
            <a:r>
              <a:rPr lang="en-US" altLang="ko-KR" sz="1600" dirty="0">
                <a:latin typeface="나눔스퀘어OTF" panose="020B0600000101010101" pitchFamily="34" charset="-127"/>
                <a:ea typeface="나눔스퀘어OTF" panose="020B0600000101010101" pitchFamily="34" charset="-127"/>
              </a:rPr>
              <a:t>, </a:t>
            </a:r>
            <a:r>
              <a:rPr lang="ko-KR" altLang="en-US" sz="1600" dirty="0">
                <a:latin typeface="나눔스퀘어OTF" panose="020B0600000101010101" pitchFamily="34" charset="-127"/>
                <a:ea typeface="나눔스퀘어OTF" panose="020B0600000101010101" pitchFamily="34" charset="-127"/>
              </a:rPr>
              <a:t>데이터 증강 등의 데이터 </a:t>
            </a:r>
            <a:r>
              <a:rPr lang="ko-KR" altLang="en-US" sz="1600" dirty="0" err="1">
                <a:latin typeface="나눔스퀘어OTF" panose="020B0600000101010101" pitchFamily="34" charset="-127"/>
                <a:ea typeface="나눔스퀘어OTF" panose="020B0600000101010101" pitchFamily="34" charset="-127"/>
              </a:rPr>
              <a:t>전처리</a:t>
            </a:r>
            <a:r>
              <a:rPr lang="ko-KR" altLang="en-US" sz="1600" dirty="0">
                <a:latin typeface="나눔스퀘어OTF" panose="020B0600000101010101" pitchFamily="34" charset="-127"/>
                <a:ea typeface="나눔스퀘어OTF" panose="020B0600000101010101" pitchFamily="34" charset="-127"/>
              </a:rPr>
              <a:t> 진행</a:t>
            </a:r>
            <a:endParaRPr lang="en-US" altLang="ko-KR" sz="1600" dirty="0">
              <a:solidFill>
                <a:schemeClr val="tx1"/>
              </a:solidFill>
              <a:latin typeface="나눔스퀘어OTF" panose="020B0600000101010101" pitchFamily="34" charset="-127"/>
              <a:ea typeface="나눔스퀘어OTF" panose="020B0600000101010101" pitchFamily="34" charset="-127"/>
            </a:endParaRPr>
          </a:p>
          <a:p>
            <a:pPr marL="228600" indent="-228600">
              <a:lnSpc>
                <a:spcPct val="140000"/>
              </a:lnSpc>
              <a:buAutoNum type="arabicPeriod"/>
            </a:pPr>
            <a:r>
              <a:rPr lang="ko-KR" altLang="en-US" sz="1600" dirty="0">
                <a:latin typeface="나눔스퀘어OTF" panose="020B0600000101010101" pitchFamily="34" charset="-127"/>
                <a:ea typeface="나눔스퀘어OTF" panose="020B0600000101010101" pitchFamily="34" charset="-127"/>
              </a:rPr>
              <a:t>한국어 특화 </a:t>
            </a:r>
            <a:r>
              <a:rPr lang="en-US" altLang="ko-KR" sz="1600" dirty="0">
                <a:latin typeface="나눔스퀘어OTF" panose="020B0600000101010101" pitchFamily="34" charset="-127"/>
                <a:ea typeface="나눔스퀘어OTF" panose="020B0600000101010101" pitchFamily="34" charset="-127"/>
              </a:rPr>
              <a:t>BERT</a:t>
            </a:r>
            <a:r>
              <a:rPr lang="ko-KR" altLang="en-US" sz="1600" dirty="0">
                <a:latin typeface="나눔스퀘어OTF" panose="020B0600000101010101" pitchFamily="34" charset="-127"/>
                <a:ea typeface="나눔스퀘어OTF" panose="020B0600000101010101" pitchFamily="34" charset="-127"/>
              </a:rPr>
              <a:t>모델인 </a:t>
            </a:r>
            <a:r>
              <a:rPr lang="en-US" altLang="ko-KR" sz="1600" dirty="0" err="1">
                <a:latin typeface="나눔스퀘어OTF" panose="020B0600000101010101" pitchFamily="34" charset="-127"/>
                <a:ea typeface="나눔스퀘어OTF" panose="020B0600000101010101" pitchFamily="34" charset="-127"/>
              </a:rPr>
              <a:t>KoBERT</a:t>
            </a:r>
            <a:r>
              <a:rPr lang="ko-KR" altLang="en-US" sz="1600" dirty="0">
                <a:solidFill>
                  <a:schemeClr val="tx1"/>
                </a:solidFill>
                <a:latin typeface="나눔스퀘어OTF" panose="020B0600000101010101" pitchFamily="34" charset="-127"/>
                <a:ea typeface="나눔스퀘어OTF" panose="020B0600000101010101" pitchFamily="34" charset="-127"/>
              </a:rPr>
              <a:t>모델을 </a:t>
            </a:r>
            <a:r>
              <a:rPr lang="en-US" altLang="ko-KR" sz="1600" dirty="0">
                <a:solidFill>
                  <a:schemeClr val="tx1"/>
                </a:solidFill>
                <a:latin typeface="나눔스퀘어OTF" panose="020B0600000101010101" pitchFamily="34" charset="-127"/>
                <a:ea typeface="나눔스퀘어OTF" panose="020B0600000101010101" pitchFamily="34" charset="-127"/>
              </a:rPr>
              <a:t>supervised learning </a:t>
            </a:r>
            <a:r>
              <a:rPr lang="ko-KR" altLang="en-US" sz="1600" dirty="0">
                <a:solidFill>
                  <a:schemeClr val="tx1"/>
                </a:solidFill>
                <a:latin typeface="나눔스퀘어OTF" panose="020B0600000101010101" pitchFamily="34" charset="-127"/>
                <a:ea typeface="나눔스퀘어OTF" panose="020B0600000101010101" pitchFamily="34" charset="-127"/>
              </a:rPr>
              <a:t>진행</a:t>
            </a:r>
            <a:endParaRPr lang="en-US" altLang="ko-KR" sz="1600" dirty="0">
              <a:solidFill>
                <a:schemeClr val="tx1"/>
              </a:solidFill>
              <a:latin typeface="나눔스퀘어OTF" panose="020B0600000101010101" pitchFamily="34" charset="-127"/>
              <a:ea typeface="나눔스퀘어OTF" panose="020B0600000101010101" pitchFamily="34" charset="-127"/>
            </a:endParaRPr>
          </a:p>
        </p:txBody>
      </p:sp>
      <p:sp>
        <p:nvSpPr>
          <p:cNvPr id="14" name="직사각형 13">
            <a:extLst>
              <a:ext uri="{FF2B5EF4-FFF2-40B4-BE49-F238E27FC236}">
                <a16:creationId xmlns:a16="http://schemas.microsoft.com/office/drawing/2014/main" id="{1101BCF4-CF03-4CD7-8DBB-E2590FF4A794}"/>
              </a:ext>
            </a:extLst>
          </p:cNvPr>
          <p:cNvSpPr/>
          <p:nvPr/>
        </p:nvSpPr>
        <p:spPr>
          <a:xfrm>
            <a:off x="7474429" y="1475422"/>
            <a:ext cx="4362670" cy="3707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시스템 흐름 안내</a:t>
            </a:r>
          </a:p>
        </p:txBody>
      </p:sp>
      <p:sp>
        <p:nvSpPr>
          <p:cNvPr id="8" name="직사각형 7">
            <a:extLst>
              <a:ext uri="{FF2B5EF4-FFF2-40B4-BE49-F238E27FC236}">
                <a16:creationId xmlns:a16="http://schemas.microsoft.com/office/drawing/2014/main" id="{157AD324-EA02-4DCD-A4F9-5B445CB1951F}"/>
              </a:ext>
            </a:extLst>
          </p:cNvPr>
          <p:cNvSpPr/>
          <p:nvPr/>
        </p:nvSpPr>
        <p:spPr>
          <a:xfrm>
            <a:off x="3983145" y="938308"/>
            <a:ext cx="2112855" cy="84927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6FDE60E9-9B4D-401A-8E84-643C2F299293}"/>
              </a:ext>
            </a:extLst>
          </p:cNvPr>
          <p:cNvSpPr/>
          <p:nvPr/>
        </p:nvSpPr>
        <p:spPr>
          <a:xfrm>
            <a:off x="2358947" y="3655367"/>
            <a:ext cx="2112855" cy="84927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id="{BDF3FA0E-520E-4908-AEBF-AEAC6AEAFEA6}"/>
              </a:ext>
            </a:extLst>
          </p:cNvPr>
          <p:cNvSpPr/>
          <p:nvPr/>
        </p:nvSpPr>
        <p:spPr>
          <a:xfrm>
            <a:off x="2660424" y="1877608"/>
            <a:ext cx="1543074" cy="6910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나눔스퀘어OTF Bold" panose="020B0600000101010101" pitchFamily="34" charset="-127"/>
                <a:ea typeface="나눔스퀘어OTF Bold" panose="020B0600000101010101" pitchFamily="34" charset="-127"/>
              </a:rPr>
              <a:t>공정위</a:t>
            </a:r>
            <a:r>
              <a:rPr lang="ko-KR" altLang="en-US" dirty="0">
                <a:latin typeface="나눔스퀘어OTF Bold" panose="020B0600000101010101" pitchFamily="34" charset="-127"/>
                <a:ea typeface="나눔스퀘어OTF Bold" panose="020B0600000101010101" pitchFamily="34" charset="-127"/>
              </a:rPr>
              <a:t> 데이터</a:t>
            </a:r>
          </a:p>
        </p:txBody>
      </p:sp>
      <p:sp>
        <p:nvSpPr>
          <p:cNvPr id="20" name="직사각형 19">
            <a:extLst>
              <a:ext uri="{FF2B5EF4-FFF2-40B4-BE49-F238E27FC236}">
                <a16:creationId xmlns:a16="http://schemas.microsoft.com/office/drawing/2014/main" id="{C1C3E1E9-4AD7-4607-8D54-C18CD5F1FFC0}"/>
              </a:ext>
            </a:extLst>
          </p:cNvPr>
          <p:cNvSpPr/>
          <p:nvPr/>
        </p:nvSpPr>
        <p:spPr>
          <a:xfrm>
            <a:off x="2660424" y="2804708"/>
            <a:ext cx="1543074" cy="6910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panose="020B0600000101010101" pitchFamily="34" charset="-127"/>
                <a:ea typeface="나눔스퀘어OTF" panose="020B0600000101010101" pitchFamily="34" charset="-127"/>
              </a:rPr>
              <a:t>일반 이용약관 데이터</a:t>
            </a:r>
          </a:p>
        </p:txBody>
      </p:sp>
      <p:sp>
        <p:nvSpPr>
          <p:cNvPr id="137" name="직사각형 136">
            <a:extLst>
              <a:ext uri="{FF2B5EF4-FFF2-40B4-BE49-F238E27FC236}">
                <a16:creationId xmlns:a16="http://schemas.microsoft.com/office/drawing/2014/main" id="{CDC45656-D73F-47C5-875B-90F4FFEC35A7}"/>
              </a:ext>
            </a:extLst>
          </p:cNvPr>
          <p:cNvSpPr/>
          <p:nvPr/>
        </p:nvSpPr>
        <p:spPr>
          <a:xfrm>
            <a:off x="9904021" y="6457890"/>
            <a:ext cx="2287979"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12</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40376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EFA43A6-5E1B-4D0F-976B-336F218AEBC7}"/>
              </a:ext>
            </a:extLst>
          </p:cNvPr>
          <p:cNvSpPr/>
          <p:nvPr/>
        </p:nvSpPr>
        <p:spPr>
          <a:xfrm>
            <a:off x="209551" y="23687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A3D75ADD-497B-4121-BB1A-B90DBC2FD0D9}"/>
              </a:ext>
            </a:extLst>
          </p:cNvPr>
          <p:cNvSpPr txBox="1"/>
          <p:nvPr/>
        </p:nvSpPr>
        <p:spPr>
          <a:xfrm>
            <a:off x="412296" y="168089"/>
            <a:ext cx="136028"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3</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8" name="직사각형 7"/>
          <p:cNvSpPr/>
          <p:nvPr/>
        </p:nvSpPr>
        <p:spPr>
          <a:xfrm>
            <a:off x="6652694" y="1903088"/>
            <a:ext cx="5130139" cy="3264483"/>
          </a:xfrm>
          <a:prstGeom prst="rect">
            <a:avLst/>
          </a:prstGeom>
        </p:spPr>
        <p:txBody>
          <a:bodyPr wrap="square">
            <a:spAutoFit/>
          </a:bodyPr>
          <a:lstStyle/>
          <a:p>
            <a:pPr algn="ctr">
              <a:lnSpc>
                <a:spcPct val="150000"/>
              </a:lnSpc>
            </a:pPr>
            <a:r>
              <a:rPr lang="ko-KR" altLang="en-US" sz="2000" b="1" dirty="0">
                <a:latin typeface="나눔스퀘어OTF ExtraBold" panose="020B0600000101010101" pitchFamily="34" charset="-127"/>
                <a:ea typeface="나눔스퀘어OTF ExtraBold" panose="020B0600000101010101" pitchFamily="34" charset="-127"/>
              </a:rPr>
              <a:t>지도 학습</a:t>
            </a:r>
            <a:r>
              <a:rPr lang="en-US" altLang="ko-KR" sz="2000" b="1" dirty="0">
                <a:latin typeface="나눔스퀘어OTF ExtraBold" panose="020B0600000101010101" pitchFamily="34" charset="-127"/>
                <a:ea typeface="나눔스퀘어OTF ExtraBold" panose="020B0600000101010101" pitchFamily="34" charset="-127"/>
              </a:rPr>
              <a:t>(Supervised Learning)</a:t>
            </a:r>
          </a:p>
          <a:p>
            <a:pPr>
              <a:lnSpc>
                <a:spcPct val="150000"/>
              </a:lnSpc>
            </a:pPr>
            <a:endParaRPr lang="en-US" altLang="ko-KR" sz="2000" dirty="0">
              <a:latin typeface="나눔스퀘어OTF Bold" panose="020B0600000101010101" pitchFamily="34" charset="-127"/>
              <a:ea typeface="나눔스퀘어OTF Bold" panose="020B0600000101010101" pitchFamily="34" charset="-127"/>
            </a:endParaRPr>
          </a:p>
          <a:p>
            <a:pPr>
              <a:lnSpc>
                <a:spcPct val="150000"/>
              </a:lnSpc>
            </a:pPr>
            <a:r>
              <a:rPr lang="ko-KR" altLang="en-US" sz="2000" dirty="0">
                <a:latin typeface="나눔스퀘어OTF Bold" panose="020B0600000101010101" pitchFamily="34" charset="-127"/>
                <a:ea typeface="나눔스퀘어OTF Bold" panose="020B0600000101010101" pitchFamily="34" charset="-127"/>
              </a:rPr>
              <a:t>입력 값이 주어지면 입력 값에 대한 </a:t>
            </a:r>
            <a:r>
              <a:rPr lang="en-US" altLang="ko-KR" sz="2000" dirty="0">
                <a:latin typeface="나눔스퀘어OTF Bold" panose="020B0600000101010101" pitchFamily="34" charset="-127"/>
                <a:ea typeface="나눔스퀘어OTF Bold" panose="020B0600000101010101" pitchFamily="34" charset="-127"/>
              </a:rPr>
              <a:t>Label</a:t>
            </a:r>
            <a:r>
              <a:rPr lang="ko-KR" altLang="en-US" sz="2000" dirty="0">
                <a:latin typeface="나눔스퀘어OTF Bold" panose="020B0600000101010101" pitchFamily="34" charset="-127"/>
                <a:ea typeface="나눔스퀘어OTF Bold" panose="020B0600000101010101" pitchFamily="34" charset="-127"/>
              </a:rPr>
              <a:t>를 주어 학습시키는 것</a:t>
            </a:r>
            <a:r>
              <a:rPr lang="en-US" altLang="ko-KR" sz="2000" dirty="0">
                <a:latin typeface="나눔스퀘어OTF Bold" panose="020B0600000101010101" pitchFamily="34" charset="-127"/>
                <a:ea typeface="나눔스퀘어OTF Bold" panose="020B0600000101010101" pitchFamily="34" charset="-127"/>
              </a:rPr>
              <a:t>.</a:t>
            </a:r>
          </a:p>
          <a:p>
            <a:pPr marL="285750" indent="-285750">
              <a:lnSpc>
                <a:spcPct val="150000"/>
              </a:lnSpc>
              <a:buFontTx/>
              <a:buChar char="-"/>
            </a:pPr>
            <a:r>
              <a:rPr lang="ko-KR" altLang="en-US" sz="2000" dirty="0">
                <a:latin typeface="나눔스퀘어 ExtraBold" panose="020B0600000101010101" pitchFamily="50" charset="-127"/>
                <a:ea typeface="나눔스퀘어 ExtraBold" panose="020B0600000101010101" pitchFamily="50" charset="-127"/>
              </a:rPr>
              <a:t>분류</a:t>
            </a:r>
            <a:r>
              <a:rPr lang="en-US" altLang="ko-KR" sz="2000" dirty="0">
                <a:latin typeface="나눔스퀘어 ExtraBold" panose="020B0600000101010101" pitchFamily="50" charset="-127"/>
                <a:ea typeface="나눔스퀘어 ExtraBold" panose="020B0600000101010101" pitchFamily="50" charset="-127"/>
              </a:rPr>
              <a:t>(classification)</a:t>
            </a:r>
          </a:p>
          <a:p>
            <a:pPr>
              <a:lnSpc>
                <a:spcPct val="150000"/>
              </a:lnSpc>
            </a:pPr>
            <a:r>
              <a:rPr lang="en-US" altLang="ko-KR" sz="2000" dirty="0">
                <a:latin typeface="나눔스퀘어 ExtraBold" panose="020B0600000101010101" pitchFamily="50" charset="-127"/>
                <a:ea typeface="나눔스퀘어 ExtraBold" panose="020B0600000101010101" pitchFamily="50" charset="-127"/>
              </a:rPr>
              <a:t>      : </a:t>
            </a:r>
            <a:r>
              <a:rPr lang="ko-KR" altLang="en-US" sz="2000" dirty="0">
                <a:latin typeface="나눔스퀘어 ExtraBold" panose="020B0600000101010101" pitchFamily="50" charset="-127"/>
                <a:ea typeface="나눔스퀘어 ExtraBold" panose="020B0600000101010101" pitchFamily="50" charset="-127"/>
              </a:rPr>
              <a:t>주어진 데이터를 정해진 라벨에 따라 </a:t>
            </a:r>
            <a:endParaRPr lang="en-US" altLang="ko-KR" sz="2000" dirty="0">
              <a:latin typeface="나눔스퀘어 ExtraBold" panose="020B0600000101010101" pitchFamily="50" charset="-127"/>
              <a:ea typeface="나눔스퀘어 ExtraBold" panose="020B0600000101010101" pitchFamily="50" charset="-127"/>
            </a:endParaRPr>
          </a:p>
          <a:p>
            <a:pPr>
              <a:lnSpc>
                <a:spcPct val="150000"/>
              </a:lnSpc>
            </a:pPr>
            <a:r>
              <a:rPr lang="en-US" altLang="ko-KR" sz="2000" dirty="0">
                <a:latin typeface="나눔스퀘어 ExtraBold" panose="020B0600000101010101" pitchFamily="50" charset="-127"/>
                <a:ea typeface="나눔스퀘어 ExtraBold" panose="020B0600000101010101" pitchFamily="50" charset="-127"/>
              </a:rPr>
              <a:t>         </a:t>
            </a:r>
            <a:r>
              <a:rPr lang="ko-KR" altLang="en-US" sz="2000" dirty="0">
                <a:latin typeface="나눔스퀘어 ExtraBold" panose="020B0600000101010101" pitchFamily="50" charset="-127"/>
                <a:ea typeface="나눔스퀘어 ExtraBold" panose="020B0600000101010101" pitchFamily="50" charset="-127"/>
              </a:rPr>
              <a:t>분류하는 문제</a:t>
            </a:r>
            <a:endParaRPr lang="en-US" altLang="ko-KR" sz="2000" dirty="0">
              <a:latin typeface="나눔스퀘어 ExtraBold" panose="020B0600000101010101" pitchFamily="50" charset="-127"/>
              <a:ea typeface="나눔스퀘어 ExtraBold" panose="020B0600000101010101" pitchFamily="50" charset="-127"/>
            </a:endParaRPr>
          </a:p>
        </p:txBody>
      </p:sp>
      <p:sp>
        <p:nvSpPr>
          <p:cNvPr id="9" name="모서리가 둥근 직사각형 8"/>
          <p:cNvSpPr/>
          <p:nvPr/>
        </p:nvSpPr>
        <p:spPr>
          <a:xfrm>
            <a:off x="409167" y="1579153"/>
            <a:ext cx="5676405" cy="4389152"/>
          </a:xfrm>
          <a:prstGeom prst="roundRect">
            <a:avLst/>
          </a:prstGeom>
          <a:noFill/>
          <a:ln w="5715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0" name="모서리가 둥근 직사각형 9"/>
          <p:cNvSpPr/>
          <p:nvPr/>
        </p:nvSpPr>
        <p:spPr>
          <a:xfrm>
            <a:off x="6403310" y="1579153"/>
            <a:ext cx="5379523" cy="4389152"/>
          </a:xfrm>
          <a:prstGeom prst="round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1" name="직사각형 10"/>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76021" y="1903087"/>
            <a:ext cx="5087589" cy="3741281"/>
          </a:xfrm>
          <a:prstGeom prst="rect">
            <a:avLst/>
          </a:prstGeom>
        </p:spPr>
        <p:txBody>
          <a:bodyPr wrap="square">
            <a:spAutoFit/>
          </a:bodyPr>
          <a:lstStyle/>
          <a:p>
            <a:pPr algn="ctr">
              <a:lnSpc>
                <a:spcPct val="150000"/>
              </a:lnSpc>
            </a:pPr>
            <a:r>
              <a:rPr lang="en-US" altLang="ko-KR" sz="2000" dirty="0" err="1">
                <a:latin typeface="나눔스퀘어OTF ExtraBold" panose="020B0600000101010101" pitchFamily="34" charset="-127"/>
                <a:ea typeface="나눔스퀘어OTF ExtraBold" panose="020B0600000101010101" pitchFamily="34" charset="-127"/>
              </a:rPr>
              <a:t>KoBERT</a:t>
            </a:r>
            <a:endParaRPr lang="en-US" altLang="ko-KR" sz="2000" dirty="0">
              <a:latin typeface="나눔스퀘어OTF ExtraBold" panose="020B0600000101010101" pitchFamily="34" charset="-127"/>
              <a:ea typeface="나눔스퀘어OTF ExtraBold" panose="020B0600000101010101" pitchFamily="34" charset="-127"/>
            </a:endParaRPr>
          </a:p>
          <a:p>
            <a:pPr algn="ctr">
              <a:lnSpc>
                <a:spcPct val="150000"/>
              </a:lnSpc>
            </a:pPr>
            <a:endParaRPr lang="en-US" altLang="ko-KR" sz="2000" dirty="0">
              <a:latin typeface="나눔스퀘어OTF Bold" panose="020B0600000101010101" pitchFamily="34" charset="-127"/>
              <a:ea typeface="나눔스퀘어OTF Bold" panose="020B0600000101010101" pitchFamily="34" charset="-127"/>
            </a:endParaRPr>
          </a:p>
          <a:p>
            <a:pPr marL="285750" indent="-285750">
              <a:lnSpc>
                <a:spcPct val="150000"/>
              </a:lnSpc>
              <a:buFontTx/>
              <a:buChar char="-"/>
            </a:pPr>
            <a:r>
              <a:rPr lang="en-US" altLang="ko-KR" sz="2000" dirty="0">
                <a:latin typeface="나눔스퀘어OTF Bold" panose="020B0600000101010101" pitchFamily="34" charset="-127"/>
                <a:ea typeface="나눔스퀘어OTF Bold" panose="020B0600000101010101" pitchFamily="34" charset="-127"/>
              </a:rPr>
              <a:t>BERT </a:t>
            </a:r>
            <a:r>
              <a:rPr lang="ko-KR" altLang="en-US" sz="2000" dirty="0">
                <a:latin typeface="나눔스퀘어OTF Bold" panose="020B0600000101010101" pitchFamily="34" charset="-127"/>
                <a:ea typeface="나눔스퀘어OTF Bold" panose="020B0600000101010101" pitchFamily="34" charset="-127"/>
              </a:rPr>
              <a:t>모델에서 한국어 데이터를 추가로 학습시킨 모델로</a:t>
            </a:r>
            <a:r>
              <a:rPr lang="en-US" altLang="ko-KR" sz="2000" dirty="0">
                <a:latin typeface="나눔스퀘어OTF Bold" panose="020B0600000101010101" pitchFamily="34" charset="-127"/>
                <a:ea typeface="나눔스퀘어OTF Bold" panose="020B0600000101010101" pitchFamily="34" charset="-127"/>
              </a:rPr>
              <a:t>, BERT </a:t>
            </a:r>
            <a:r>
              <a:rPr lang="ko-KR" altLang="en-US" sz="2000" dirty="0">
                <a:latin typeface="나눔스퀘어OTF Bold" panose="020B0600000101010101" pitchFamily="34" charset="-127"/>
                <a:ea typeface="나눔스퀘어OTF Bold" panose="020B0600000101010101" pitchFamily="34" charset="-127"/>
              </a:rPr>
              <a:t>모델을 한국어에도 잘 활용할 수 있도록 만들어진 것</a:t>
            </a:r>
            <a:endParaRPr lang="en-US" altLang="ko-KR" sz="2000" dirty="0">
              <a:latin typeface="나눔스퀘어OTF Bold" panose="020B0600000101010101" pitchFamily="34" charset="-127"/>
              <a:ea typeface="나눔스퀘어OTF Bold" panose="020B0600000101010101" pitchFamily="34" charset="-127"/>
            </a:endParaRPr>
          </a:p>
          <a:p>
            <a:pPr marL="285750" indent="-285750">
              <a:lnSpc>
                <a:spcPct val="150000"/>
              </a:lnSpc>
              <a:buFontTx/>
              <a:buChar char="-"/>
            </a:pPr>
            <a:endParaRPr lang="en-US" altLang="ko-KR" sz="2000" dirty="0">
              <a:latin typeface="나눔스퀘어OTF Bold" panose="020B0600000101010101" pitchFamily="34" charset="-127"/>
              <a:ea typeface="나눔스퀘어OTF Bold" panose="020B0600000101010101" pitchFamily="34" charset="-127"/>
            </a:endParaRPr>
          </a:p>
          <a:p>
            <a:pPr marL="285750" indent="-285750">
              <a:lnSpc>
                <a:spcPct val="150000"/>
              </a:lnSpc>
              <a:buFontTx/>
              <a:buChar char="-"/>
            </a:pPr>
            <a:r>
              <a:rPr lang="ko-KR" altLang="en-US" sz="2000" dirty="0">
                <a:latin typeface="나눔스퀘어OTF Bold" panose="020B0600000101010101" pitchFamily="34" charset="-127"/>
                <a:ea typeface="나눔스퀘어OTF Bold" panose="020B0600000101010101" pitchFamily="34" charset="-127"/>
              </a:rPr>
              <a:t>한국어 위키에서 </a:t>
            </a:r>
            <a:r>
              <a:rPr lang="en-US" altLang="ko-KR" sz="2000" dirty="0">
                <a:latin typeface="나눔스퀘어OTF Bold" panose="020B0600000101010101" pitchFamily="34" charset="-127"/>
                <a:ea typeface="나눔스퀘어OTF Bold" panose="020B0600000101010101" pitchFamily="34" charset="-127"/>
              </a:rPr>
              <a:t>5</a:t>
            </a:r>
            <a:r>
              <a:rPr lang="ko-KR" altLang="en-US" sz="2000" dirty="0">
                <a:latin typeface="나눔스퀘어OTF Bold" panose="020B0600000101010101" pitchFamily="34" charset="-127"/>
                <a:ea typeface="나눔스퀘어OTF Bold" panose="020B0600000101010101" pitchFamily="34" charset="-127"/>
              </a:rPr>
              <a:t>백 만 개의 문장과 </a:t>
            </a:r>
            <a:r>
              <a:rPr lang="en-US" altLang="ko-KR" sz="2000" dirty="0">
                <a:latin typeface="나눔스퀘어OTF Bold" panose="020B0600000101010101" pitchFamily="34" charset="-127"/>
                <a:ea typeface="나눔스퀘어OTF Bold" panose="020B0600000101010101" pitchFamily="34" charset="-127"/>
              </a:rPr>
              <a:t>54</a:t>
            </a:r>
            <a:r>
              <a:rPr lang="ko-KR" altLang="en-US" sz="2000" dirty="0">
                <a:latin typeface="나눔스퀘어OTF Bold" panose="020B0600000101010101" pitchFamily="34" charset="-127"/>
                <a:ea typeface="나눔스퀘어OTF Bold" panose="020B0600000101010101" pitchFamily="34" charset="-127"/>
              </a:rPr>
              <a:t>백 만 개의 단어를 학습한 모델</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14" name="TextBox 13">
            <a:extLst>
              <a:ext uri="{FF2B5EF4-FFF2-40B4-BE49-F238E27FC236}">
                <a16:creationId xmlns:a16="http://schemas.microsoft.com/office/drawing/2014/main" id="{D37FD0EC-9BD1-4828-A759-6C947836DC4B}"/>
              </a:ext>
            </a:extLst>
          </p:cNvPr>
          <p:cNvSpPr txBox="1"/>
          <p:nvPr/>
        </p:nvSpPr>
        <p:spPr>
          <a:xfrm>
            <a:off x="823646" y="251934"/>
            <a:ext cx="385874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데이터 처리방안 및 활용 기법</a:t>
            </a:r>
          </a:p>
        </p:txBody>
      </p:sp>
      <p:sp>
        <p:nvSpPr>
          <p:cNvPr id="15" name="TextBox 14">
            <a:extLst>
              <a:ext uri="{FF2B5EF4-FFF2-40B4-BE49-F238E27FC236}">
                <a16:creationId xmlns:a16="http://schemas.microsoft.com/office/drawing/2014/main" id="{7DD545FE-6129-4CB4-9A16-8C3B5EC4F6C6}"/>
              </a:ext>
            </a:extLst>
          </p:cNvPr>
          <p:cNvSpPr txBox="1"/>
          <p:nvPr/>
        </p:nvSpPr>
        <p:spPr>
          <a:xfrm>
            <a:off x="823646" y="844300"/>
            <a:ext cx="1739579" cy="369332"/>
          </a:xfrm>
          <a:prstGeom prst="rect">
            <a:avLst/>
          </a:prstGeom>
          <a:noFill/>
        </p:spPr>
        <p:txBody>
          <a:bodyPr wrap="none" rtlCol="0">
            <a:spAutoFit/>
          </a:bodyPr>
          <a:lstStyle/>
          <a:p>
            <a:r>
              <a:rPr lang="en-US" altLang="ko-KR" dirty="0">
                <a:solidFill>
                  <a:schemeClr val="accent4">
                    <a:lumMod val="50000"/>
                  </a:schemeClr>
                </a:solidFill>
                <a:latin typeface="나눔스퀘어OTF Bold" panose="020B0600000101010101" pitchFamily="34" charset="-127"/>
                <a:ea typeface="나눔스퀘어OTF Bold" panose="020B0600000101010101" pitchFamily="34" charset="-127"/>
              </a:rPr>
              <a:t>[</a:t>
            </a:r>
            <a:r>
              <a:rPr lang="ko-KR" altLang="en-US" dirty="0">
                <a:solidFill>
                  <a:schemeClr val="accent4">
                    <a:lumMod val="50000"/>
                  </a:schemeClr>
                </a:solidFill>
                <a:latin typeface="나눔스퀘어OTF Bold" panose="020B0600000101010101" pitchFamily="34" charset="-127"/>
                <a:ea typeface="나눔스퀘어OTF Bold" panose="020B0600000101010101" pitchFamily="34" charset="-127"/>
              </a:rPr>
              <a:t>핵심 구현 이론</a:t>
            </a:r>
            <a:r>
              <a:rPr lang="en-US" altLang="ko-KR" dirty="0">
                <a:solidFill>
                  <a:schemeClr val="accent4">
                    <a:lumMod val="50000"/>
                  </a:schemeClr>
                </a:solidFill>
                <a:latin typeface="나눔스퀘어OTF Bold" panose="020B0600000101010101" pitchFamily="34" charset="-127"/>
                <a:ea typeface="나눔스퀘어OTF Bold" panose="020B0600000101010101" pitchFamily="34" charset="-127"/>
              </a:rPr>
              <a:t>]</a:t>
            </a:r>
            <a:endParaRPr lang="ko-KR" altLang="en-US" dirty="0">
              <a:solidFill>
                <a:schemeClr val="accent4">
                  <a:lumMod val="50000"/>
                </a:schemeClr>
              </a:solidFill>
              <a:latin typeface="나눔스퀘어OTF Bold" panose="020B0600000101010101" pitchFamily="34" charset="-127"/>
              <a:ea typeface="나눔스퀘어OTF Bold" panose="020B0600000101010101" pitchFamily="34" charset="-127"/>
            </a:endParaRPr>
          </a:p>
        </p:txBody>
      </p:sp>
      <p:sp>
        <p:nvSpPr>
          <p:cNvPr id="13" name="직사각형 12"/>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13</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2960998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E0397E4A-1DA5-4F07-8A47-714C66C78D8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2460" y="1224575"/>
            <a:ext cx="6561370" cy="4603348"/>
          </a:xfrm>
          <a:prstGeom prst="rect">
            <a:avLst/>
          </a:prstGeom>
        </p:spPr>
      </p:pic>
      <p:sp>
        <p:nvSpPr>
          <p:cNvPr id="18" name="모서리가 둥근 직사각형 17"/>
          <p:cNvSpPr/>
          <p:nvPr/>
        </p:nvSpPr>
        <p:spPr>
          <a:xfrm>
            <a:off x="679485" y="1316287"/>
            <a:ext cx="1543074" cy="64843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 panose="020B0600000101010101" pitchFamily="50" charset="-127"/>
                <a:ea typeface="나눔스퀘어" panose="020B0600000101010101" pitchFamily="50" charset="-127"/>
              </a:rPr>
              <a:t>데이터 수집</a:t>
            </a:r>
          </a:p>
        </p:txBody>
      </p:sp>
      <p:sp>
        <p:nvSpPr>
          <p:cNvPr id="9" name="직사각형 8">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D37FD0EC-9BD1-4828-A759-6C947836DC4B}"/>
              </a:ext>
            </a:extLst>
          </p:cNvPr>
          <p:cNvSpPr txBox="1"/>
          <p:nvPr/>
        </p:nvSpPr>
        <p:spPr>
          <a:xfrm>
            <a:off x="823646" y="251934"/>
            <a:ext cx="385874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데이터 처리방안 및 활용 기법</a:t>
            </a:r>
          </a:p>
        </p:txBody>
      </p:sp>
      <p:sp>
        <p:nvSpPr>
          <p:cNvPr id="11" name="TextBox 10">
            <a:extLst>
              <a:ext uri="{FF2B5EF4-FFF2-40B4-BE49-F238E27FC236}">
                <a16:creationId xmlns:a16="http://schemas.microsoft.com/office/drawing/2014/main" id="{05112674-87EB-42E3-953B-C13B670D4429}"/>
              </a:ext>
            </a:extLst>
          </p:cNvPr>
          <p:cNvSpPr txBox="1"/>
          <p:nvPr/>
        </p:nvSpPr>
        <p:spPr>
          <a:xfrm>
            <a:off x="242833" y="168089"/>
            <a:ext cx="415498" cy="584775"/>
          </a:xfrm>
          <a:prstGeom prst="rect">
            <a:avLst/>
          </a:prstGeom>
          <a:noFill/>
        </p:spPr>
        <p:txBody>
          <a:bodyPr wrap="non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3</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3" name="TextBox 12">
            <a:extLst>
              <a:ext uri="{FF2B5EF4-FFF2-40B4-BE49-F238E27FC236}">
                <a16:creationId xmlns:a16="http://schemas.microsoft.com/office/drawing/2014/main" id="{EBB85B6B-448B-4EE8-8680-B027AA3ED8E9}"/>
              </a:ext>
            </a:extLst>
          </p:cNvPr>
          <p:cNvSpPr txBox="1"/>
          <p:nvPr/>
        </p:nvSpPr>
        <p:spPr>
          <a:xfrm>
            <a:off x="7474428" y="1978733"/>
            <a:ext cx="4345868" cy="3165354"/>
          </a:xfrm>
          <a:prstGeom prst="rect">
            <a:avLst/>
          </a:prstGeom>
          <a:noFill/>
        </p:spPr>
        <p:txBody>
          <a:bodyPr wrap="square">
            <a:spAutoFit/>
          </a:bodyPr>
          <a:lstStyle/>
          <a:p>
            <a:pPr marL="228600" indent="-228600">
              <a:lnSpc>
                <a:spcPct val="140000"/>
              </a:lnSpc>
              <a:buAutoNum type="arabicPeriod"/>
            </a:pPr>
            <a:r>
              <a:rPr lang="ko-KR" altLang="en-US" sz="1600" dirty="0">
                <a:solidFill>
                  <a:schemeClr val="tx1"/>
                </a:solidFill>
                <a:latin typeface="나눔스퀘어OTF" panose="020B0600000101010101" pitchFamily="34" charset="-127"/>
                <a:ea typeface="나눔스퀘어OTF" panose="020B0600000101010101" pitchFamily="34" charset="-127"/>
              </a:rPr>
              <a:t>공정거래위원회에서 얻은 불공정 이용 약관 시정 전</a:t>
            </a:r>
            <a:r>
              <a:rPr lang="en-US" altLang="ko-KR" sz="1600" dirty="0">
                <a:solidFill>
                  <a:schemeClr val="tx1"/>
                </a:solidFill>
                <a:latin typeface="나눔스퀘어OTF" panose="020B0600000101010101" pitchFamily="34" charset="-127"/>
                <a:ea typeface="나눔스퀘어OTF" panose="020B0600000101010101" pitchFamily="34" charset="-127"/>
              </a:rPr>
              <a:t>/</a:t>
            </a:r>
            <a:r>
              <a:rPr lang="ko-KR" altLang="en-US" sz="1600" dirty="0">
                <a:solidFill>
                  <a:schemeClr val="tx1"/>
                </a:solidFill>
                <a:latin typeface="나눔스퀘어OTF" panose="020B0600000101010101" pitchFamily="34" charset="-127"/>
                <a:ea typeface="나눔스퀘어OTF" panose="020B0600000101010101" pitchFamily="34" charset="-127"/>
              </a:rPr>
              <a:t>후 데이터와 기업 공식 홈페이지에서 찾은 일반 이용약관 데이터 셋 수집</a:t>
            </a:r>
            <a:endParaRPr lang="en-US" altLang="ko-KR" sz="1600" dirty="0">
              <a:solidFill>
                <a:schemeClr val="tx1"/>
              </a:solidFill>
              <a:latin typeface="나눔스퀘어OTF" panose="020B0600000101010101" pitchFamily="34" charset="-127"/>
              <a:ea typeface="나눔스퀘어OTF" panose="020B0600000101010101" pitchFamily="34" charset="-127"/>
            </a:endParaRPr>
          </a:p>
          <a:p>
            <a:pPr marL="228600" indent="-228600">
              <a:lnSpc>
                <a:spcPct val="140000"/>
              </a:lnSpc>
              <a:buAutoNum type="arabicPeriod"/>
            </a:pPr>
            <a:r>
              <a:rPr lang="ko-KR" altLang="en-US" sz="1600" dirty="0" err="1">
                <a:latin typeface="나눔스퀘어OTF" panose="020B0600000101010101" pitchFamily="34" charset="-127"/>
                <a:ea typeface="나눔스퀘어OTF" panose="020B0600000101010101" pitchFamily="34" charset="-127"/>
              </a:rPr>
              <a:t>불용어</a:t>
            </a:r>
            <a:r>
              <a:rPr lang="ko-KR" altLang="en-US" sz="1600" dirty="0">
                <a:latin typeface="나눔스퀘어OTF" panose="020B0600000101010101" pitchFamily="34" charset="-127"/>
                <a:ea typeface="나눔스퀘어OTF" panose="020B0600000101010101" pitchFamily="34" charset="-127"/>
              </a:rPr>
              <a:t> 처리</a:t>
            </a:r>
            <a:r>
              <a:rPr lang="en-US" altLang="ko-KR" sz="1600" dirty="0">
                <a:latin typeface="나눔스퀘어OTF" panose="020B0600000101010101" pitchFamily="34" charset="-127"/>
                <a:ea typeface="나눔스퀘어OTF" panose="020B0600000101010101" pitchFamily="34" charset="-127"/>
              </a:rPr>
              <a:t>, </a:t>
            </a:r>
            <a:r>
              <a:rPr lang="ko-KR" altLang="en-US" sz="1600" dirty="0">
                <a:latin typeface="나눔스퀘어OTF" panose="020B0600000101010101" pitchFamily="34" charset="-127"/>
                <a:ea typeface="나눔스퀘어OTF" panose="020B0600000101010101" pitchFamily="34" charset="-127"/>
              </a:rPr>
              <a:t>특수기호 제거</a:t>
            </a:r>
            <a:r>
              <a:rPr lang="en-US" altLang="ko-KR" sz="1600" dirty="0">
                <a:latin typeface="나눔스퀘어OTF" panose="020B0600000101010101" pitchFamily="34" charset="-127"/>
                <a:ea typeface="나눔스퀘어OTF" panose="020B0600000101010101" pitchFamily="34" charset="-127"/>
              </a:rPr>
              <a:t>, </a:t>
            </a:r>
            <a:r>
              <a:rPr lang="ko-KR" altLang="en-US" sz="1600" dirty="0">
                <a:latin typeface="나눔스퀘어OTF" panose="020B0600000101010101" pitchFamily="34" charset="-127"/>
                <a:ea typeface="나눔스퀘어OTF" panose="020B0600000101010101" pitchFamily="34" charset="-127"/>
              </a:rPr>
              <a:t>데이터 증강 등의 데이터 </a:t>
            </a:r>
            <a:r>
              <a:rPr lang="ko-KR" altLang="en-US" sz="1600" dirty="0" err="1">
                <a:latin typeface="나눔스퀘어OTF" panose="020B0600000101010101" pitchFamily="34" charset="-127"/>
                <a:ea typeface="나눔스퀘어OTF" panose="020B0600000101010101" pitchFamily="34" charset="-127"/>
              </a:rPr>
              <a:t>전처리</a:t>
            </a:r>
            <a:r>
              <a:rPr lang="ko-KR" altLang="en-US" sz="1600" dirty="0">
                <a:latin typeface="나눔스퀘어OTF" panose="020B0600000101010101" pitchFamily="34" charset="-127"/>
                <a:ea typeface="나눔스퀘어OTF" panose="020B0600000101010101" pitchFamily="34" charset="-127"/>
              </a:rPr>
              <a:t> 진행</a:t>
            </a:r>
            <a:endParaRPr lang="en-US" altLang="ko-KR" sz="1600" dirty="0">
              <a:solidFill>
                <a:schemeClr val="tx1"/>
              </a:solidFill>
              <a:latin typeface="나눔스퀘어OTF" panose="020B0600000101010101" pitchFamily="34" charset="-127"/>
              <a:ea typeface="나눔스퀘어OTF" panose="020B0600000101010101" pitchFamily="34" charset="-127"/>
            </a:endParaRPr>
          </a:p>
          <a:p>
            <a:pPr marL="228600" indent="-228600">
              <a:lnSpc>
                <a:spcPct val="140000"/>
              </a:lnSpc>
              <a:buAutoNum type="arabicPeriod"/>
            </a:pPr>
            <a:r>
              <a:rPr lang="ko-KR" altLang="en-US" sz="1600" dirty="0">
                <a:latin typeface="나눔스퀘어OTF" panose="020B0600000101010101" pitchFamily="34" charset="-127"/>
                <a:ea typeface="나눔스퀘어OTF" panose="020B0600000101010101" pitchFamily="34" charset="-127"/>
              </a:rPr>
              <a:t>한국어 특화 </a:t>
            </a:r>
            <a:r>
              <a:rPr lang="en-US" altLang="ko-KR" sz="1600" dirty="0">
                <a:latin typeface="나눔스퀘어OTF" panose="020B0600000101010101" pitchFamily="34" charset="-127"/>
                <a:ea typeface="나눔스퀘어OTF" panose="020B0600000101010101" pitchFamily="34" charset="-127"/>
              </a:rPr>
              <a:t>BERT</a:t>
            </a:r>
            <a:r>
              <a:rPr lang="ko-KR" altLang="en-US" sz="1600" dirty="0">
                <a:latin typeface="나눔스퀘어OTF" panose="020B0600000101010101" pitchFamily="34" charset="-127"/>
                <a:ea typeface="나눔스퀘어OTF" panose="020B0600000101010101" pitchFamily="34" charset="-127"/>
              </a:rPr>
              <a:t>모델인 </a:t>
            </a:r>
            <a:r>
              <a:rPr lang="en-US" altLang="ko-KR" sz="1600" dirty="0" err="1">
                <a:latin typeface="나눔스퀘어OTF" panose="020B0600000101010101" pitchFamily="34" charset="-127"/>
                <a:ea typeface="나눔스퀘어OTF" panose="020B0600000101010101" pitchFamily="34" charset="-127"/>
              </a:rPr>
              <a:t>KoBERT</a:t>
            </a:r>
            <a:r>
              <a:rPr lang="ko-KR" altLang="en-US" sz="1600" dirty="0">
                <a:solidFill>
                  <a:schemeClr val="tx1"/>
                </a:solidFill>
                <a:latin typeface="나눔스퀘어OTF" panose="020B0600000101010101" pitchFamily="34" charset="-127"/>
                <a:ea typeface="나눔스퀘어OTF" panose="020B0600000101010101" pitchFamily="34" charset="-127"/>
              </a:rPr>
              <a:t>모델을 </a:t>
            </a:r>
            <a:r>
              <a:rPr lang="en-US" altLang="ko-KR" sz="1600" dirty="0">
                <a:solidFill>
                  <a:schemeClr val="tx1"/>
                </a:solidFill>
                <a:latin typeface="나눔스퀘어OTF" panose="020B0600000101010101" pitchFamily="34" charset="-127"/>
                <a:ea typeface="나눔스퀘어OTF" panose="020B0600000101010101" pitchFamily="34" charset="-127"/>
              </a:rPr>
              <a:t>supervised learning </a:t>
            </a:r>
            <a:r>
              <a:rPr lang="ko-KR" altLang="en-US" sz="1600" dirty="0">
                <a:solidFill>
                  <a:schemeClr val="tx1"/>
                </a:solidFill>
                <a:latin typeface="나눔스퀘어OTF" panose="020B0600000101010101" pitchFamily="34" charset="-127"/>
                <a:ea typeface="나눔스퀘어OTF" panose="020B0600000101010101" pitchFamily="34" charset="-127"/>
              </a:rPr>
              <a:t>진행</a:t>
            </a:r>
            <a:endParaRPr lang="en-US" altLang="ko-KR" sz="1600" dirty="0">
              <a:solidFill>
                <a:schemeClr val="tx1"/>
              </a:solidFill>
              <a:latin typeface="나눔스퀘어OTF" panose="020B0600000101010101" pitchFamily="34" charset="-127"/>
              <a:ea typeface="나눔스퀘어OTF" panose="020B0600000101010101" pitchFamily="34" charset="-127"/>
            </a:endParaRPr>
          </a:p>
          <a:p>
            <a:pPr marL="228600" indent="-228600">
              <a:lnSpc>
                <a:spcPct val="140000"/>
              </a:lnSpc>
              <a:buAutoNum type="arabicPeriod"/>
            </a:pPr>
            <a:r>
              <a:rPr lang="ko-KR" altLang="en-US" sz="1600" dirty="0">
                <a:solidFill>
                  <a:schemeClr val="tx1"/>
                </a:solidFill>
                <a:latin typeface="나눔스퀘어OTF" panose="020B0600000101010101" pitchFamily="34" charset="-127"/>
                <a:ea typeface="나눔스퀘어OTF" panose="020B0600000101010101" pitchFamily="34" charset="-127"/>
              </a:rPr>
              <a:t>학습된 모델에 </a:t>
            </a:r>
            <a:r>
              <a:rPr lang="en-US" altLang="ko-KR" sz="1600" dirty="0">
                <a:solidFill>
                  <a:schemeClr val="tx1"/>
                </a:solidFill>
                <a:latin typeface="나눔스퀘어OTF" panose="020B0600000101010101" pitchFamily="34" charset="-127"/>
                <a:ea typeface="나눔스퀘어OTF" panose="020B0600000101010101" pitchFamily="34" charset="-127"/>
              </a:rPr>
              <a:t>target</a:t>
            </a:r>
            <a:r>
              <a:rPr lang="ko-KR" altLang="en-US" sz="1600" dirty="0">
                <a:solidFill>
                  <a:schemeClr val="tx1"/>
                </a:solidFill>
                <a:latin typeface="나눔스퀘어OTF" panose="020B0600000101010101" pitchFamily="34" charset="-127"/>
                <a:ea typeface="나눔스퀘어OTF" panose="020B0600000101010101" pitchFamily="34" charset="-127"/>
              </a:rPr>
              <a:t> 이용약관을 넣어 불공정 </a:t>
            </a:r>
            <a:r>
              <a:rPr lang="ko-KR" altLang="en-US" sz="1600" dirty="0">
                <a:solidFill>
                  <a:schemeClr val="tx1"/>
                </a:solidFill>
                <a:highlight>
                  <a:srgbClr val="FFFF00"/>
                </a:highlight>
                <a:latin typeface="나눔스퀘어OTF" panose="020B0600000101010101" pitchFamily="34" charset="-127"/>
                <a:ea typeface="나눔스퀘어OTF" panose="020B0600000101010101" pitchFamily="34" charset="-127"/>
              </a:rPr>
              <a:t>이용약관 </a:t>
            </a:r>
            <a:r>
              <a:rPr lang="en-US" altLang="ko-KR" sz="1600" dirty="0">
                <a:solidFill>
                  <a:schemeClr val="tx1"/>
                </a:solidFill>
                <a:highlight>
                  <a:srgbClr val="FFFF00"/>
                </a:highlight>
                <a:latin typeface="나눔스퀘어OTF" panose="020B0600000101010101" pitchFamily="34" charset="-127"/>
                <a:ea typeface="나눔스퀘어OTF" panose="020B0600000101010101" pitchFamily="34" charset="-127"/>
              </a:rPr>
              <a:t>part </a:t>
            </a:r>
            <a:r>
              <a:rPr lang="ko-KR" altLang="en-US" sz="1600" dirty="0">
                <a:solidFill>
                  <a:schemeClr val="tx1"/>
                </a:solidFill>
                <a:highlight>
                  <a:srgbClr val="FFFF00"/>
                </a:highlight>
                <a:latin typeface="나눔스퀘어OTF" panose="020B0600000101010101" pitchFamily="34" charset="-127"/>
                <a:ea typeface="나눔스퀘어OTF" panose="020B0600000101010101" pitchFamily="34" charset="-127"/>
              </a:rPr>
              <a:t>하이라이트 및 위험도 표시 </a:t>
            </a:r>
            <a:endParaRPr lang="en-US" altLang="ko-KR" sz="1600" dirty="0">
              <a:solidFill>
                <a:schemeClr val="tx1"/>
              </a:solidFill>
              <a:highlight>
                <a:srgbClr val="FFFF00"/>
              </a:highlight>
              <a:latin typeface="나눔스퀘어OTF" panose="020B0600000101010101" pitchFamily="34" charset="-127"/>
              <a:ea typeface="나눔스퀘어OTF" panose="020B0600000101010101" pitchFamily="34" charset="-127"/>
            </a:endParaRPr>
          </a:p>
        </p:txBody>
      </p:sp>
      <p:sp>
        <p:nvSpPr>
          <p:cNvPr id="14" name="직사각형 13">
            <a:extLst>
              <a:ext uri="{FF2B5EF4-FFF2-40B4-BE49-F238E27FC236}">
                <a16:creationId xmlns:a16="http://schemas.microsoft.com/office/drawing/2014/main" id="{1101BCF4-CF03-4CD7-8DBB-E2590FF4A794}"/>
              </a:ext>
            </a:extLst>
          </p:cNvPr>
          <p:cNvSpPr/>
          <p:nvPr/>
        </p:nvSpPr>
        <p:spPr>
          <a:xfrm>
            <a:off x="7474429" y="1475422"/>
            <a:ext cx="4362670" cy="3707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시스템 흐름 안내</a:t>
            </a:r>
          </a:p>
        </p:txBody>
      </p:sp>
      <p:sp>
        <p:nvSpPr>
          <p:cNvPr id="8" name="직사각형 7">
            <a:extLst>
              <a:ext uri="{FF2B5EF4-FFF2-40B4-BE49-F238E27FC236}">
                <a16:creationId xmlns:a16="http://schemas.microsoft.com/office/drawing/2014/main" id="{157AD324-EA02-4DCD-A4F9-5B445CB1951F}"/>
              </a:ext>
            </a:extLst>
          </p:cNvPr>
          <p:cNvSpPr/>
          <p:nvPr/>
        </p:nvSpPr>
        <p:spPr>
          <a:xfrm>
            <a:off x="3983145" y="938308"/>
            <a:ext cx="2112855" cy="84927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6FDE60E9-9B4D-401A-8E84-643C2F299293}"/>
              </a:ext>
            </a:extLst>
          </p:cNvPr>
          <p:cNvSpPr/>
          <p:nvPr/>
        </p:nvSpPr>
        <p:spPr>
          <a:xfrm>
            <a:off x="2358947" y="3655367"/>
            <a:ext cx="2112855" cy="84927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id="{BDF3FA0E-520E-4908-AEBF-AEAC6AEAFEA6}"/>
              </a:ext>
            </a:extLst>
          </p:cNvPr>
          <p:cNvSpPr/>
          <p:nvPr/>
        </p:nvSpPr>
        <p:spPr>
          <a:xfrm>
            <a:off x="2660424" y="1877608"/>
            <a:ext cx="1543074" cy="6910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나눔스퀘어OTF Bold" panose="020B0600000101010101" pitchFamily="34" charset="-127"/>
                <a:ea typeface="나눔스퀘어OTF Bold" panose="020B0600000101010101" pitchFamily="34" charset="-127"/>
              </a:rPr>
              <a:t>공정위</a:t>
            </a:r>
            <a:r>
              <a:rPr lang="ko-KR" altLang="en-US" dirty="0">
                <a:latin typeface="나눔스퀘어OTF Bold" panose="020B0600000101010101" pitchFamily="34" charset="-127"/>
                <a:ea typeface="나눔스퀘어OTF Bold" panose="020B0600000101010101" pitchFamily="34" charset="-127"/>
              </a:rPr>
              <a:t> 데이터</a:t>
            </a:r>
          </a:p>
        </p:txBody>
      </p:sp>
      <p:sp>
        <p:nvSpPr>
          <p:cNvPr id="20" name="직사각형 19">
            <a:extLst>
              <a:ext uri="{FF2B5EF4-FFF2-40B4-BE49-F238E27FC236}">
                <a16:creationId xmlns:a16="http://schemas.microsoft.com/office/drawing/2014/main" id="{C1C3E1E9-4AD7-4607-8D54-C18CD5F1FFC0}"/>
              </a:ext>
            </a:extLst>
          </p:cNvPr>
          <p:cNvSpPr/>
          <p:nvPr/>
        </p:nvSpPr>
        <p:spPr>
          <a:xfrm>
            <a:off x="2660424" y="2804708"/>
            <a:ext cx="1543074" cy="6910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panose="020B0600000101010101" pitchFamily="34" charset="-127"/>
                <a:ea typeface="나눔스퀘어OTF" panose="020B0600000101010101" pitchFamily="34" charset="-127"/>
              </a:rPr>
              <a:t>일반 이용약관 데이터</a:t>
            </a:r>
          </a:p>
        </p:txBody>
      </p:sp>
      <p:sp>
        <p:nvSpPr>
          <p:cNvPr id="137" name="직사각형 136">
            <a:extLst>
              <a:ext uri="{FF2B5EF4-FFF2-40B4-BE49-F238E27FC236}">
                <a16:creationId xmlns:a16="http://schemas.microsoft.com/office/drawing/2014/main" id="{CDC45656-D73F-47C5-875B-90F4FFEC35A7}"/>
              </a:ext>
            </a:extLst>
          </p:cNvPr>
          <p:cNvSpPr/>
          <p:nvPr/>
        </p:nvSpPr>
        <p:spPr>
          <a:xfrm>
            <a:off x="9904021" y="6457890"/>
            <a:ext cx="2287979"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14</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3440251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EFA43A6-5E1B-4D0F-976B-336F218AEBC7}"/>
              </a:ext>
            </a:extLst>
          </p:cNvPr>
          <p:cNvSpPr/>
          <p:nvPr/>
        </p:nvSpPr>
        <p:spPr>
          <a:xfrm>
            <a:off x="209551" y="23687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A3D75ADD-497B-4121-BB1A-B90DBC2FD0D9}"/>
              </a:ext>
            </a:extLst>
          </p:cNvPr>
          <p:cNvSpPr txBox="1"/>
          <p:nvPr/>
        </p:nvSpPr>
        <p:spPr>
          <a:xfrm>
            <a:off x="412296" y="168089"/>
            <a:ext cx="136028"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3</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8" name="직사각형 7"/>
          <p:cNvSpPr/>
          <p:nvPr/>
        </p:nvSpPr>
        <p:spPr>
          <a:xfrm>
            <a:off x="830262" y="1536173"/>
            <a:ext cx="8770938" cy="3726148"/>
          </a:xfrm>
          <a:prstGeom prst="rect">
            <a:avLst/>
          </a:prstGeom>
        </p:spPr>
        <p:txBody>
          <a:bodyPr wrap="square">
            <a:spAutoFit/>
          </a:bodyPr>
          <a:lstStyle/>
          <a:p>
            <a:pPr algn="ctr">
              <a:lnSpc>
                <a:spcPct val="150000"/>
              </a:lnSpc>
            </a:pPr>
            <a:r>
              <a:rPr lang="ko-KR" altLang="en-US" sz="2000" dirty="0">
                <a:latin typeface="나눔스퀘어OTF ExtraBold" panose="020B0600000101010101" pitchFamily="34" charset="-127"/>
                <a:ea typeface="나눔스퀘어OTF ExtraBold" panose="020B0600000101010101" pitchFamily="34" charset="-127"/>
              </a:rPr>
              <a:t>구글 크롬 확장 프로그램</a:t>
            </a:r>
            <a:r>
              <a:rPr lang="en-US" altLang="ko-KR" sz="2000" dirty="0">
                <a:latin typeface="나눔스퀘어OTF ExtraBold" panose="020B0600000101010101" pitchFamily="34" charset="-127"/>
                <a:ea typeface="나눔스퀘어OTF ExtraBold" panose="020B0600000101010101" pitchFamily="34" charset="-127"/>
              </a:rPr>
              <a:t>(google chrome extension)</a:t>
            </a:r>
          </a:p>
          <a:p>
            <a:pPr>
              <a:lnSpc>
                <a:spcPct val="150000"/>
              </a:lnSpc>
            </a:pPr>
            <a:endParaRPr lang="en-US" altLang="ko-KR" sz="2000" dirty="0">
              <a:latin typeface="나눔스퀘어OTF Bold" panose="020B0600000101010101" pitchFamily="34" charset="-127"/>
              <a:ea typeface="나눔스퀘어OTF Bold" panose="020B0600000101010101" pitchFamily="34" charset="-127"/>
            </a:endParaRPr>
          </a:p>
          <a:p>
            <a:pPr marL="342900" indent="-342900">
              <a:lnSpc>
                <a:spcPct val="150000"/>
              </a:lnSpc>
              <a:buFontTx/>
              <a:buChar char="-"/>
            </a:pPr>
            <a:r>
              <a:rPr lang="ko-KR" altLang="en-US" sz="2000" dirty="0">
                <a:latin typeface="나눔스퀘어OTF Bold" panose="020B0600000101010101" pitchFamily="34" charset="-127"/>
                <a:ea typeface="나눔스퀘어OTF Bold" panose="020B0600000101010101" pitchFamily="34" charset="-127"/>
              </a:rPr>
              <a:t>구글 크롬 브라우저를 수정하는 브라우저 확장 프로그램</a:t>
            </a:r>
            <a:endParaRPr lang="en-US" altLang="ko-KR" sz="2000" dirty="0">
              <a:latin typeface="나눔스퀘어OTF Bold" panose="020B0600000101010101" pitchFamily="34" charset="-127"/>
              <a:ea typeface="나눔스퀘어OTF Bold" panose="020B0600000101010101" pitchFamily="34" charset="-127"/>
            </a:endParaRPr>
          </a:p>
          <a:p>
            <a:pPr marL="342900" indent="-342900">
              <a:lnSpc>
                <a:spcPct val="150000"/>
              </a:lnSpc>
              <a:buFontTx/>
              <a:buChar char="-"/>
            </a:pPr>
            <a:r>
              <a:rPr lang="en-US" altLang="ko-KR" sz="2000" dirty="0">
                <a:latin typeface="나눔스퀘어OTF Bold" panose="020B0600000101010101" pitchFamily="34" charset="-127"/>
                <a:ea typeface="나눔스퀘어OTF Bold" panose="020B0600000101010101" pitchFamily="34" charset="-127"/>
              </a:rPr>
              <a:t>HTML, JavaScript </a:t>
            </a:r>
            <a:r>
              <a:rPr lang="ko-KR" altLang="en-US" sz="2000" dirty="0">
                <a:latin typeface="나눔스퀘어OTF Bold" panose="020B0600000101010101" pitchFamily="34" charset="-127"/>
                <a:ea typeface="나눔스퀘어OTF Bold" panose="020B0600000101010101" pitchFamily="34" charset="-127"/>
              </a:rPr>
              <a:t>및 </a:t>
            </a:r>
            <a:r>
              <a:rPr lang="en-US" altLang="ko-KR" sz="2000" dirty="0">
                <a:latin typeface="나눔스퀘어OTF Bold" panose="020B0600000101010101" pitchFamily="34" charset="-127"/>
                <a:ea typeface="나눔스퀘어OTF Bold" panose="020B0600000101010101" pitchFamily="34" charset="-127"/>
              </a:rPr>
              <a:t>CSS</a:t>
            </a:r>
            <a:r>
              <a:rPr lang="ko-KR" altLang="en-US" sz="2000" dirty="0">
                <a:latin typeface="나눔스퀘어OTF Bold" panose="020B0600000101010101" pitchFamily="34" charset="-127"/>
                <a:ea typeface="나눔스퀘어OTF Bold" panose="020B0600000101010101" pitchFamily="34" charset="-127"/>
              </a:rPr>
              <a:t>와 같은 웹 기술을 기반으로 작성</a:t>
            </a:r>
            <a:endParaRPr lang="en-US" altLang="ko-KR" sz="2000" dirty="0">
              <a:latin typeface="나눔스퀘어OTF Bold" panose="020B0600000101010101" pitchFamily="34" charset="-127"/>
              <a:ea typeface="나눔스퀘어OTF Bold" panose="020B0600000101010101" pitchFamily="34" charset="-127"/>
            </a:endParaRPr>
          </a:p>
          <a:p>
            <a:pPr marL="342900" indent="-342900">
              <a:lnSpc>
                <a:spcPct val="150000"/>
              </a:lnSpc>
              <a:buFontTx/>
              <a:buChar char="-"/>
            </a:pPr>
            <a:r>
              <a:rPr lang="ko-KR" altLang="en-US" sz="2000" dirty="0">
                <a:latin typeface="나눔스퀘어OTF Bold" panose="020B0600000101010101" pitchFamily="34" charset="-127"/>
                <a:ea typeface="나눔스퀘어OTF Bold" panose="020B0600000101010101" pitchFamily="34" charset="-127"/>
              </a:rPr>
              <a:t>예시</a:t>
            </a:r>
            <a:r>
              <a:rPr lang="en-US" altLang="ko-KR" sz="2000" dirty="0">
                <a:latin typeface="나눔스퀘어OTF Bold" panose="020B0600000101010101" pitchFamily="34" charset="-127"/>
                <a:ea typeface="나눔스퀘어OTF Bold" panose="020B0600000101010101" pitchFamily="34" charset="-127"/>
              </a:rPr>
              <a:t>) </a:t>
            </a:r>
            <a:r>
              <a:rPr lang="en-US" altLang="ko-KR" sz="2000" dirty="0" err="1">
                <a:latin typeface="나눔스퀘어OTF Bold" panose="020B0600000101010101" pitchFamily="34" charset="-127"/>
                <a:ea typeface="나눔스퀘어OTF Bold" panose="020B0600000101010101" pitchFamily="34" charset="-127"/>
              </a:rPr>
              <a:t>Grammarly</a:t>
            </a:r>
            <a:r>
              <a:rPr lang="en-US" altLang="ko-KR" sz="2000" dirty="0">
                <a:latin typeface="나눔스퀘어OTF Bold" panose="020B0600000101010101" pitchFamily="34" charset="-127"/>
                <a:ea typeface="나눔스퀘어OTF Bold" panose="020B0600000101010101" pitchFamily="34" charset="-127"/>
              </a:rPr>
              <a:t> </a:t>
            </a:r>
          </a:p>
          <a:p>
            <a:pPr>
              <a:lnSpc>
                <a:spcPct val="150000"/>
              </a:lnSpc>
            </a:pPr>
            <a:r>
              <a:rPr lang="en-US" altLang="ko-KR" sz="2000" dirty="0">
                <a:latin typeface="나눔스퀘어OTF Bold" panose="020B0600000101010101" pitchFamily="34" charset="-127"/>
                <a:ea typeface="나눔스퀘어OTF Bold" panose="020B0600000101010101" pitchFamily="34" charset="-127"/>
              </a:rPr>
              <a:t>               : </a:t>
            </a:r>
            <a:r>
              <a:rPr lang="ko-KR" altLang="en-US" sz="2000" dirty="0">
                <a:latin typeface="나눔스퀘어OTF Bold" panose="020B0600000101010101" pitchFamily="34" charset="-127"/>
                <a:ea typeface="나눔스퀘어OTF Bold" panose="020B0600000101010101" pitchFamily="34" charset="-127"/>
              </a:rPr>
              <a:t>무료로 영어 문법을 교정 및 검사</a:t>
            </a:r>
            <a:endParaRPr lang="en-US" altLang="ko-KR" sz="20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2000" dirty="0">
                <a:latin typeface="나눔스퀘어OTF Bold" panose="020B0600000101010101" pitchFamily="34" charset="-127"/>
                <a:ea typeface="나눔스퀘어OTF Bold" panose="020B0600000101010101" pitchFamily="34" charset="-127"/>
              </a:rPr>
              <a:t>           Tooltip Dictionary </a:t>
            </a:r>
          </a:p>
          <a:p>
            <a:pPr>
              <a:lnSpc>
                <a:spcPct val="150000"/>
              </a:lnSpc>
            </a:pPr>
            <a:r>
              <a:rPr lang="en-US" altLang="ko-KR" sz="2000" dirty="0">
                <a:latin typeface="나눔스퀘어OTF Bold" panose="020B0600000101010101" pitchFamily="34" charset="-127"/>
                <a:ea typeface="나눔스퀘어OTF Bold" panose="020B0600000101010101" pitchFamily="34" charset="-127"/>
              </a:rPr>
              <a:t>               : </a:t>
            </a:r>
            <a:r>
              <a:rPr lang="ko-KR" altLang="en-US" sz="2000" dirty="0">
                <a:latin typeface="나눔스퀘어OTF Bold" panose="020B0600000101010101" pitchFamily="34" charset="-127"/>
                <a:ea typeface="나눔스퀘어OTF Bold" panose="020B0600000101010101" pitchFamily="34" charset="-127"/>
              </a:rPr>
              <a:t>찾고자 하는 단어에 마우스를 올리면 </a:t>
            </a:r>
            <a:r>
              <a:rPr lang="ko-KR" altLang="en-US" sz="2000" dirty="0" err="1">
                <a:latin typeface="나눔스퀘어OTF Bold" panose="020B0600000101010101" pitchFamily="34" charset="-127"/>
                <a:ea typeface="나눔스퀘어OTF Bold" panose="020B0600000101010101" pitchFamily="34" charset="-127"/>
              </a:rPr>
              <a:t>툴팁으로</a:t>
            </a:r>
            <a:r>
              <a:rPr lang="ko-KR" altLang="en-US" sz="2000" dirty="0">
                <a:latin typeface="나눔스퀘어OTF Bold" panose="020B0600000101010101" pitchFamily="34" charset="-127"/>
                <a:ea typeface="나눔스퀘어OTF Bold" panose="020B0600000101010101" pitchFamily="34" charset="-127"/>
              </a:rPr>
              <a:t> 사전 제공   </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11" name="직사각형 10"/>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37FD0EC-9BD1-4828-A759-6C947836DC4B}"/>
              </a:ext>
            </a:extLst>
          </p:cNvPr>
          <p:cNvSpPr txBox="1"/>
          <p:nvPr/>
        </p:nvSpPr>
        <p:spPr>
          <a:xfrm>
            <a:off x="823646" y="251934"/>
            <a:ext cx="385874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데이터 처리방안 및 활용 기법</a:t>
            </a:r>
          </a:p>
        </p:txBody>
      </p:sp>
      <p:pic>
        <p:nvPicPr>
          <p:cNvPr id="1026" name="Picture 2" descr="구글 크롬 익스텐션, 확장 프로그램 모음 : 네이버 블로그">
            <a:extLst>
              <a:ext uri="{FF2B5EF4-FFF2-40B4-BE49-F238E27FC236}">
                <a16:creationId xmlns:a16="http://schemas.microsoft.com/office/drawing/2014/main" id="{319A2203-BCDD-497A-8727-3D932CA58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020" y="1857375"/>
            <a:ext cx="3143250" cy="31432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EE960D7-825C-4822-B955-5A6D5B7EECF6}"/>
              </a:ext>
            </a:extLst>
          </p:cNvPr>
          <p:cNvSpPr txBox="1"/>
          <p:nvPr/>
        </p:nvSpPr>
        <p:spPr>
          <a:xfrm>
            <a:off x="823646" y="844300"/>
            <a:ext cx="1739579" cy="369332"/>
          </a:xfrm>
          <a:prstGeom prst="rect">
            <a:avLst/>
          </a:prstGeom>
          <a:noFill/>
        </p:spPr>
        <p:txBody>
          <a:bodyPr wrap="none" rtlCol="0">
            <a:spAutoFit/>
          </a:bodyPr>
          <a:lstStyle/>
          <a:p>
            <a:r>
              <a:rPr lang="en-US" altLang="ko-KR" dirty="0">
                <a:solidFill>
                  <a:schemeClr val="accent4">
                    <a:lumMod val="50000"/>
                  </a:schemeClr>
                </a:solidFill>
                <a:latin typeface="나눔스퀘어OTF Bold" panose="020B0600000101010101" pitchFamily="34" charset="-127"/>
                <a:ea typeface="나눔스퀘어OTF Bold" panose="020B0600000101010101" pitchFamily="34" charset="-127"/>
              </a:rPr>
              <a:t>[</a:t>
            </a:r>
            <a:r>
              <a:rPr lang="ko-KR" altLang="en-US" dirty="0">
                <a:solidFill>
                  <a:schemeClr val="accent4">
                    <a:lumMod val="50000"/>
                  </a:schemeClr>
                </a:solidFill>
                <a:latin typeface="나눔스퀘어OTF Bold" panose="020B0600000101010101" pitchFamily="34" charset="-127"/>
                <a:ea typeface="나눔스퀘어OTF Bold" panose="020B0600000101010101" pitchFamily="34" charset="-127"/>
              </a:rPr>
              <a:t>핵심 구현 이론</a:t>
            </a:r>
            <a:r>
              <a:rPr lang="en-US" altLang="ko-KR" dirty="0">
                <a:solidFill>
                  <a:schemeClr val="accent4">
                    <a:lumMod val="50000"/>
                  </a:schemeClr>
                </a:solidFill>
                <a:latin typeface="나눔스퀘어OTF Bold" panose="020B0600000101010101" pitchFamily="34" charset="-127"/>
                <a:ea typeface="나눔스퀘어OTF Bold" panose="020B0600000101010101" pitchFamily="34" charset="-127"/>
              </a:rPr>
              <a:t>]</a:t>
            </a:r>
            <a:endParaRPr lang="ko-KR" altLang="en-US" dirty="0">
              <a:solidFill>
                <a:schemeClr val="accent4">
                  <a:lumMod val="50000"/>
                </a:schemeClr>
              </a:solidFill>
              <a:latin typeface="나눔스퀘어OTF Bold" panose="020B0600000101010101" pitchFamily="34" charset="-127"/>
              <a:ea typeface="나눔스퀘어OTF Bold" panose="020B0600000101010101" pitchFamily="34" charset="-127"/>
            </a:endParaRPr>
          </a:p>
        </p:txBody>
      </p:sp>
      <p:sp>
        <p:nvSpPr>
          <p:cNvPr id="9" name="직사각형 8"/>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15</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105367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DFC3D817-4740-4CEC-9577-26DBB1AE1461}"/>
              </a:ext>
            </a:extLst>
          </p:cNvPr>
          <p:cNvSpPr/>
          <p:nvPr/>
        </p:nvSpPr>
        <p:spPr>
          <a:xfrm>
            <a:off x="7511340" y="2783331"/>
            <a:ext cx="3544081" cy="1487906"/>
          </a:xfrm>
          <a:prstGeom prst="roundRect">
            <a:avLst/>
          </a:prstGeom>
          <a:solidFill>
            <a:srgbClr val="FEE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D37FD0EC-9BD1-4828-A759-6C947836DC4B}"/>
              </a:ext>
            </a:extLst>
          </p:cNvPr>
          <p:cNvSpPr txBox="1"/>
          <p:nvPr/>
        </p:nvSpPr>
        <p:spPr>
          <a:xfrm>
            <a:off x="826852" y="251384"/>
            <a:ext cx="2079415"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분석</a:t>
            </a:r>
            <a:r>
              <a:rPr lang="en-US" altLang="ko-KR" sz="2400" dirty="0">
                <a:solidFill>
                  <a:schemeClr val="accent4">
                    <a:lumMod val="75000"/>
                  </a:schemeClr>
                </a:solidFill>
                <a:latin typeface="나눔스퀘어OTF Bold" panose="020B0600000101010101" pitchFamily="34" charset="-127"/>
                <a:ea typeface="나눔스퀘어OTF Bold" panose="020B0600000101010101" pitchFamily="34" charset="-127"/>
              </a:rPr>
              <a:t>/</a:t>
            </a:r>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개발 결과</a:t>
            </a:r>
          </a:p>
        </p:txBody>
      </p:sp>
      <p:sp>
        <p:nvSpPr>
          <p:cNvPr id="11" name="TextBox 10">
            <a:extLst>
              <a:ext uri="{FF2B5EF4-FFF2-40B4-BE49-F238E27FC236}">
                <a16:creationId xmlns:a16="http://schemas.microsoft.com/office/drawing/2014/main" id="{05112674-87EB-42E3-953B-C13B670D4429}"/>
              </a:ext>
            </a:extLst>
          </p:cNvPr>
          <p:cNvSpPr txBox="1"/>
          <p:nvPr/>
        </p:nvSpPr>
        <p:spPr>
          <a:xfrm>
            <a:off x="263672" y="168089"/>
            <a:ext cx="373820"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4</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44" name="직사각형 143">
            <a:extLst>
              <a:ext uri="{FF2B5EF4-FFF2-40B4-BE49-F238E27FC236}">
                <a16:creationId xmlns:a16="http://schemas.microsoft.com/office/drawing/2014/main" id="{DBB40E51-635B-4A56-8892-B5B5A7BEA9C6}"/>
              </a:ext>
            </a:extLst>
          </p:cNvPr>
          <p:cNvSpPr/>
          <p:nvPr/>
        </p:nvSpPr>
        <p:spPr>
          <a:xfrm>
            <a:off x="9922213" y="6601572"/>
            <a:ext cx="2269787" cy="256428"/>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A7DD54AD-B65F-4F89-BBDA-3EB5CAFC0183}"/>
              </a:ext>
            </a:extLst>
          </p:cNvPr>
          <p:cNvPicPr>
            <a:picLocks noChangeAspect="1"/>
          </p:cNvPicPr>
          <p:nvPr/>
        </p:nvPicPr>
        <p:blipFill>
          <a:blip r:embed="rId3"/>
          <a:stretch>
            <a:fillRect/>
          </a:stretch>
        </p:blipFill>
        <p:spPr>
          <a:xfrm>
            <a:off x="741050" y="1038199"/>
            <a:ext cx="6085634" cy="5382479"/>
          </a:xfrm>
          <a:prstGeom prst="rect">
            <a:avLst/>
          </a:prstGeom>
        </p:spPr>
      </p:pic>
      <p:sp>
        <p:nvSpPr>
          <p:cNvPr id="5" name="직사각형 4">
            <a:extLst>
              <a:ext uri="{FF2B5EF4-FFF2-40B4-BE49-F238E27FC236}">
                <a16:creationId xmlns:a16="http://schemas.microsoft.com/office/drawing/2014/main" id="{C0237710-5EBD-4195-847C-A9E951DF74B3}"/>
              </a:ext>
            </a:extLst>
          </p:cNvPr>
          <p:cNvSpPr/>
          <p:nvPr/>
        </p:nvSpPr>
        <p:spPr>
          <a:xfrm>
            <a:off x="1828800" y="6003235"/>
            <a:ext cx="1223341" cy="417443"/>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연결선: 꺾임 3">
            <a:extLst>
              <a:ext uri="{FF2B5EF4-FFF2-40B4-BE49-F238E27FC236}">
                <a16:creationId xmlns:a16="http://schemas.microsoft.com/office/drawing/2014/main" id="{59742902-0F05-4AC3-A91A-0B5F1EDAD847}"/>
              </a:ext>
            </a:extLst>
          </p:cNvPr>
          <p:cNvCxnSpPr>
            <a:cxnSpLocks/>
            <a:stCxn id="5" idx="3"/>
          </p:cNvCxnSpPr>
          <p:nvPr/>
        </p:nvCxnSpPr>
        <p:spPr>
          <a:xfrm flipV="1">
            <a:off x="3052141" y="3429000"/>
            <a:ext cx="4363420" cy="2782957"/>
          </a:xfrm>
          <a:prstGeom prst="bentConnector3">
            <a:avLst>
              <a:gd name="adj1" fmla="val 57353"/>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4043BA-FCB2-4EE8-800D-5A7357C5C5F9}"/>
              </a:ext>
            </a:extLst>
          </p:cNvPr>
          <p:cNvSpPr txBox="1"/>
          <p:nvPr/>
        </p:nvSpPr>
        <p:spPr>
          <a:xfrm>
            <a:off x="7578405" y="3154650"/>
            <a:ext cx="3544081" cy="830997"/>
          </a:xfrm>
          <a:prstGeom prst="rect">
            <a:avLst/>
          </a:prstGeom>
          <a:noFill/>
        </p:spPr>
        <p:txBody>
          <a:bodyPr wrap="square" rtlCol="0">
            <a:spAutoFit/>
          </a:bodyPr>
          <a:lstStyle/>
          <a:p>
            <a:r>
              <a:rPr lang="ko-KR" altLang="en-US" sz="2300" dirty="0">
                <a:latin typeface="나눔스퀘어_ac Bold" panose="020B0600000101010101" pitchFamily="50" charset="-127"/>
                <a:ea typeface="나눔스퀘어_ac Bold" panose="020B0600000101010101" pitchFamily="50" charset="-127"/>
              </a:rPr>
              <a:t>모델 학습</a:t>
            </a:r>
            <a:r>
              <a:rPr lang="en-US" altLang="ko-KR" sz="2300" dirty="0">
                <a:latin typeface="나눔스퀘어_ac Bold" panose="020B0600000101010101" pitchFamily="50" charset="-127"/>
                <a:ea typeface="나눔스퀘어_ac Bold" panose="020B0600000101010101" pitchFamily="50" charset="-127"/>
              </a:rPr>
              <a:t> </a:t>
            </a:r>
            <a:r>
              <a:rPr lang="ko-KR" altLang="en-US" sz="2300" dirty="0">
                <a:latin typeface="나눔스퀘어_ac Bold" panose="020B0600000101010101" pitchFamily="50" charset="-127"/>
                <a:ea typeface="나눔스퀘어_ac Bold" panose="020B0600000101010101" pitchFamily="50" charset="-127"/>
              </a:rPr>
              <a:t>결과</a:t>
            </a:r>
            <a:r>
              <a:rPr lang="en-US" altLang="ko-KR" sz="2300" dirty="0">
                <a:latin typeface="나눔스퀘어_ac Bold" panose="020B0600000101010101" pitchFamily="50" charset="-127"/>
                <a:ea typeface="나눔스퀘어_ac Bold" panose="020B0600000101010101" pitchFamily="50" charset="-127"/>
              </a:rPr>
              <a:t> 93.18%</a:t>
            </a:r>
            <a:r>
              <a:rPr lang="ko-KR" altLang="en-US" sz="2300" dirty="0">
                <a:latin typeface="나눔스퀘어_ac Bold" panose="020B0600000101010101" pitchFamily="50" charset="-127"/>
                <a:ea typeface="나눔스퀘어_ac Bold" panose="020B0600000101010101" pitchFamily="50" charset="-127"/>
              </a:rPr>
              <a:t>의 </a:t>
            </a:r>
            <a:endParaRPr lang="en-US" altLang="ko-KR" sz="2300" dirty="0">
              <a:latin typeface="나눔스퀘어_ac Bold" panose="020B0600000101010101" pitchFamily="50" charset="-127"/>
              <a:ea typeface="나눔스퀘어_ac Bold" panose="020B0600000101010101" pitchFamily="50" charset="-127"/>
            </a:endParaRPr>
          </a:p>
          <a:p>
            <a:r>
              <a:rPr lang="ko-KR" altLang="en-US" sz="2300" dirty="0">
                <a:latin typeface="나눔스퀘어_ac Bold" panose="020B0600000101010101" pitchFamily="50" charset="-127"/>
                <a:ea typeface="나눔스퀘어_ac Bold" panose="020B0600000101010101" pitchFamily="50" charset="-127"/>
              </a:rPr>
              <a:t>정확도를</a:t>
            </a:r>
            <a:r>
              <a:rPr lang="en-US" altLang="ko-KR" sz="2300" dirty="0">
                <a:latin typeface="나눔스퀘어_ac Bold" panose="020B0600000101010101" pitchFamily="50" charset="-127"/>
                <a:ea typeface="나눔스퀘어_ac Bold" panose="020B0600000101010101" pitchFamily="50" charset="-127"/>
              </a:rPr>
              <a:t> </a:t>
            </a:r>
            <a:r>
              <a:rPr lang="ko-KR" altLang="en-US" sz="2300" dirty="0">
                <a:latin typeface="나눔스퀘어_ac Bold" panose="020B0600000101010101" pitchFamily="50" charset="-127"/>
                <a:ea typeface="나눔스퀘어_ac Bold" panose="020B0600000101010101" pitchFamily="50" charset="-127"/>
              </a:rPr>
              <a:t>보였다</a:t>
            </a:r>
            <a:r>
              <a:rPr lang="en-US" altLang="ko-KR" sz="2300" dirty="0">
                <a:latin typeface="나눔스퀘어_ac Bold" panose="020B0600000101010101" pitchFamily="50" charset="-127"/>
                <a:ea typeface="나눔스퀘어_ac Bold" panose="020B0600000101010101" pitchFamily="50" charset="-127"/>
              </a:rPr>
              <a:t>.</a:t>
            </a:r>
          </a:p>
        </p:txBody>
      </p:sp>
      <p:sp>
        <p:nvSpPr>
          <p:cNvPr id="12" name="직사각형 11">
            <a:extLst>
              <a:ext uri="{FF2B5EF4-FFF2-40B4-BE49-F238E27FC236}">
                <a16:creationId xmlns:a16="http://schemas.microsoft.com/office/drawing/2014/main" id="{10CA4E4C-D57B-42B6-A9E3-A1A3A8568DB5}"/>
              </a:ext>
            </a:extLst>
          </p:cNvPr>
          <p:cNvSpPr/>
          <p:nvPr/>
        </p:nvSpPr>
        <p:spPr>
          <a:xfrm>
            <a:off x="741051" y="852065"/>
            <a:ext cx="10517499" cy="417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모델 학습 결과</a:t>
            </a:r>
          </a:p>
        </p:txBody>
      </p:sp>
      <p:sp>
        <p:nvSpPr>
          <p:cNvPr id="14" name="직사각형 13"/>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16</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2018873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D37FD0EC-9BD1-4828-A759-6C947836DC4B}"/>
              </a:ext>
            </a:extLst>
          </p:cNvPr>
          <p:cNvSpPr txBox="1"/>
          <p:nvPr/>
        </p:nvSpPr>
        <p:spPr>
          <a:xfrm>
            <a:off x="826852" y="251384"/>
            <a:ext cx="2079415"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분석</a:t>
            </a:r>
            <a:r>
              <a:rPr lang="en-US" altLang="ko-KR" sz="2400" dirty="0">
                <a:solidFill>
                  <a:schemeClr val="accent4">
                    <a:lumMod val="75000"/>
                  </a:schemeClr>
                </a:solidFill>
                <a:latin typeface="나눔스퀘어OTF Bold" panose="020B0600000101010101" pitchFamily="34" charset="-127"/>
                <a:ea typeface="나눔스퀘어OTF Bold" panose="020B0600000101010101" pitchFamily="34" charset="-127"/>
              </a:rPr>
              <a:t>/</a:t>
            </a:r>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개발 결과</a:t>
            </a:r>
          </a:p>
        </p:txBody>
      </p:sp>
      <p:sp>
        <p:nvSpPr>
          <p:cNvPr id="11" name="TextBox 10">
            <a:extLst>
              <a:ext uri="{FF2B5EF4-FFF2-40B4-BE49-F238E27FC236}">
                <a16:creationId xmlns:a16="http://schemas.microsoft.com/office/drawing/2014/main" id="{05112674-87EB-42E3-953B-C13B670D4429}"/>
              </a:ext>
            </a:extLst>
          </p:cNvPr>
          <p:cNvSpPr txBox="1"/>
          <p:nvPr/>
        </p:nvSpPr>
        <p:spPr>
          <a:xfrm>
            <a:off x="242833" y="168089"/>
            <a:ext cx="415498" cy="584775"/>
          </a:xfrm>
          <a:prstGeom prst="rect">
            <a:avLst/>
          </a:prstGeom>
          <a:noFill/>
        </p:spPr>
        <p:txBody>
          <a:bodyPr wrap="non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4</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4" name="직사각형 13">
            <a:extLst>
              <a:ext uri="{FF2B5EF4-FFF2-40B4-BE49-F238E27FC236}">
                <a16:creationId xmlns:a16="http://schemas.microsoft.com/office/drawing/2014/main" id="{1101BCF4-CF03-4CD7-8DBB-E2590FF4A794}"/>
              </a:ext>
            </a:extLst>
          </p:cNvPr>
          <p:cNvSpPr/>
          <p:nvPr/>
        </p:nvSpPr>
        <p:spPr>
          <a:xfrm>
            <a:off x="169899" y="903817"/>
            <a:ext cx="11884810" cy="4001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모델 학습 결과</a:t>
            </a:r>
          </a:p>
        </p:txBody>
      </p:sp>
      <p:sp>
        <p:nvSpPr>
          <p:cNvPr id="138" name="직사각형 137">
            <a:extLst>
              <a:ext uri="{FF2B5EF4-FFF2-40B4-BE49-F238E27FC236}">
                <a16:creationId xmlns:a16="http://schemas.microsoft.com/office/drawing/2014/main" id="{9BDD03EE-B939-42AD-81EC-18C77CB62CCA}"/>
              </a:ext>
            </a:extLst>
          </p:cNvPr>
          <p:cNvSpPr/>
          <p:nvPr/>
        </p:nvSpPr>
        <p:spPr>
          <a:xfrm>
            <a:off x="7141271" y="4039304"/>
            <a:ext cx="1961322"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9" name="그림 138" descr="텍스트이(가) 표시된 사진&#10;&#10;자동 생성된 설명">
            <a:extLst>
              <a:ext uri="{FF2B5EF4-FFF2-40B4-BE49-F238E27FC236}">
                <a16:creationId xmlns:a16="http://schemas.microsoft.com/office/drawing/2014/main" id="{FBAE5F65-EC14-4991-854C-E68FE5D22E21}"/>
              </a:ext>
            </a:extLst>
          </p:cNvPr>
          <p:cNvPicPr>
            <a:picLocks noChangeAspect="1"/>
          </p:cNvPicPr>
          <p:nvPr/>
        </p:nvPicPr>
        <p:blipFill rotWithShape="1">
          <a:blip r:embed="rId2"/>
          <a:srcRect t="64857" r="20175" b="424"/>
          <a:stretch/>
        </p:blipFill>
        <p:spPr>
          <a:xfrm>
            <a:off x="169899" y="3608082"/>
            <a:ext cx="10540401" cy="840881"/>
          </a:xfrm>
          <a:prstGeom prst="rect">
            <a:avLst/>
          </a:prstGeom>
        </p:spPr>
      </p:pic>
      <p:sp>
        <p:nvSpPr>
          <p:cNvPr id="142" name="직사각형 141">
            <a:extLst>
              <a:ext uri="{FF2B5EF4-FFF2-40B4-BE49-F238E27FC236}">
                <a16:creationId xmlns:a16="http://schemas.microsoft.com/office/drawing/2014/main" id="{E6994404-B9FB-4FBF-9168-CBF54C66B800}"/>
              </a:ext>
            </a:extLst>
          </p:cNvPr>
          <p:cNvSpPr/>
          <p:nvPr/>
        </p:nvSpPr>
        <p:spPr>
          <a:xfrm>
            <a:off x="169899" y="2901528"/>
            <a:ext cx="7492773" cy="364328"/>
          </a:xfrm>
          <a:prstGeom prst="rect">
            <a:avLst/>
          </a:prstGeom>
          <a:solidFill>
            <a:srgbClr val="FEE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ko-KR" sz="1400" b="1" dirty="0">
                <a:solidFill>
                  <a:schemeClr val="tx1"/>
                </a:solidFill>
                <a:latin typeface="나눔스퀘어OTF Bold" panose="020B0600000101010101" pitchFamily="34" charset="-127"/>
                <a:ea typeface="나눔스퀘어OTF Bold" panose="020B0600000101010101" pitchFamily="34" charset="-127"/>
              </a:rPr>
              <a:t>한국인터넷텔레콤의 회원가입약관상 불공정약관조항</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판별 결과 </a:t>
            </a:r>
            <a:r>
              <a:rPr lang="en-US" altLang="ko-KR" sz="1400" b="1" dirty="0">
                <a:solidFill>
                  <a:schemeClr val="tx1"/>
                </a:solidFill>
                <a:latin typeface="나눔스퀘어OTF Bold" panose="020B0600000101010101" pitchFamily="34" charset="-127"/>
                <a:ea typeface="나눔스퀘어OTF Bold" panose="020B0600000101010101" pitchFamily="34" charset="-127"/>
              </a:rPr>
              <a:t>: 94.2%</a:t>
            </a:r>
            <a:r>
              <a:rPr lang="ko-KR" altLang="en-US" sz="1400" b="1" dirty="0">
                <a:solidFill>
                  <a:schemeClr val="tx1"/>
                </a:solidFill>
                <a:latin typeface="나눔스퀘어OTF Bold" panose="020B0600000101010101" pitchFamily="34" charset="-127"/>
                <a:ea typeface="나눔스퀘어OTF Bold" panose="020B0600000101010101" pitchFamily="34" charset="-127"/>
              </a:rPr>
              <a:t>의</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확률로 불공정 약관 판단</a:t>
            </a:r>
            <a:endParaRPr lang="ko-KR" altLang="ko-KR" sz="1400" b="1" dirty="0">
              <a:solidFill>
                <a:schemeClr val="tx1"/>
              </a:solidFill>
              <a:latin typeface="나눔스퀘어OTF Bold" panose="020B0600000101010101" pitchFamily="34" charset="-127"/>
              <a:ea typeface="나눔스퀘어OTF Bold" panose="020B0600000101010101" pitchFamily="34" charset="-127"/>
            </a:endParaRPr>
          </a:p>
        </p:txBody>
      </p:sp>
      <p:sp>
        <p:nvSpPr>
          <p:cNvPr id="146" name="직사각형 145">
            <a:extLst>
              <a:ext uri="{FF2B5EF4-FFF2-40B4-BE49-F238E27FC236}">
                <a16:creationId xmlns:a16="http://schemas.microsoft.com/office/drawing/2014/main" id="{5A50C5BB-615F-4EA0-BD14-F580BCC09F45}"/>
              </a:ext>
            </a:extLst>
          </p:cNvPr>
          <p:cNvSpPr/>
          <p:nvPr/>
        </p:nvSpPr>
        <p:spPr>
          <a:xfrm>
            <a:off x="185139" y="4565978"/>
            <a:ext cx="8090181" cy="364328"/>
          </a:xfrm>
          <a:prstGeom prst="rect">
            <a:avLst/>
          </a:prstGeom>
          <a:solidFill>
            <a:srgbClr val="FEE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latin typeface="나눔스퀘어OTF Bold" panose="020B0600000101010101" pitchFamily="34" charset="-127"/>
                <a:ea typeface="나눔스퀘어OTF Bold" panose="020B0600000101010101" pitchFamily="34" charset="-127"/>
              </a:rPr>
              <a:t>한국트라의</a:t>
            </a:r>
            <a:r>
              <a:rPr lang="ko-KR" altLang="en-US" sz="1400" b="1" dirty="0">
                <a:solidFill>
                  <a:schemeClr val="tx1"/>
                </a:solidFill>
                <a:latin typeface="나눔스퀘어OTF Bold" panose="020B0600000101010101" pitchFamily="34" charset="-127"/>
                <a:ea typeface="나눔스퀘어OTF Bold" panose="020B0600000101010101" pitchFamily="34" charset="-127"/>
              </a:rPr>
              <a:t> 위</a:t>
            </a:r>
            <a:r>
              <a:rPr lang="en-US" altLang="ko-KR" sz="1400" b="1" dirty="0">
                <a:solidFill>
                  <a:schemeClr val="tx1"/>
                </a:solidFill>
                <a:latin typeface="나눔스퀘어OTF Bold" panose="020B0600000101010101" pitchFamily="34" charset="-127"/>
                <a:ea typeface="나눔스퀘어OTF Bold" panose="020B0600000101010101" pitchFamily="34" charset="-127"/>
              </a:rPr>
              <a:t>․</a:t>
            </a:r>
            <a:r>
              <a:rPr lang="ko-KR" altLang="en-US" sz="1400" b="1" dirty="0">
                <a:solidFill>
                  <a:schemeClr val="tx1"/>
                </a:solidFill>
                <a:latin typeface="나눔스퀘어OTF Bold" panose="020B0600000101010101" pitchFamily="34" charset="-127"/>
                <a:ea typeface="나눔스퀘어OTF Bold" panose="020B0600000101010101" pitchFamily="34" charset="-127"/>
              </a:rPr>
              <a:t>수탁 관리계약서 및 합의각서상 </a:t>
            </a:r>
            <a:r>
              <a:rPr lang="ko-KR" altLang="ko-KR" sz="1400" b="1" dirty="0">
                <a:solidFill>
                  <a:schemeClr val="tx1"/>
                </a:solidFill>
                <a:latin typeface="나눔스퀘어OTF Bold" panose="020B0600000101010101" pitchFamily="34" charset="-127"/>
                <a:ea typeface="나눔스퀘어OTF Bold" panose="020B0600000101010101" pitchFamily="34" charset="-127"/>
              </a:rPr>
              <a:t>불공정약관조항</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판별 결과 </a:t>
            </a:r>
            <a:r>
              <a:rPr lang="en-US" altLang="ko-KR" sz="1400" b="1" dirty="0">
                <a:solidFill>
                  <a:schemeClr val="tx1"/>
                </a:solidFill>
                <a:latin typeface="나눔스퀘어OTF Bold" panose="020B0600000101010101" pitchFamily="34" charset="-127"/>
                <a:ea typeface="나눔스퀘어OTF Bold" panose="020B0600000101010101" pitchFamily="34" charset="-127"/>
              </a:rPr>
              <a:t>: 88.1%</a:t>
            </a:r>
            <a:r>
              <a:rPr lang="ko-KR" altLang="en-US" sz="1400" b="1" dirty="0">
                <a:solidFill>
                  <a:schemeClr val="tx1"/>
                </a:solidFill>
                <a:latin typeface="나눔스퀘어OTF Bold" panose="020B0600000101010101" pitchFamily="34" charset="-127"/>
                <a:ea typeface="나눔스퀘어OTF Bold" panose="020B0600000101010101" pitchFamily="34" charset="-127"/>
              </a:rPr>
              <a:t>의</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확률로 불공정 약관 판단</a:t>
            </a:r>
            <a:endParaRPr lang="ko-KR" altLang="ko-KR" sz="1400" b="1" dirty="0">
              <a:solidFill>
                <a:schemeClr val="tx1"/>
              </a:solidFill>
              <a:latin typeface="나눔스퀘어OTF Bold" panose="020B0600000101010101" pitchFamily="34" charset="-127"/>
              <a:ea typeface="나눔스퀘어OTF Bold" panose="020B0600000101010101" pitchFamily="34" charset="-127"/>
            </a:endParaRPr>
          </a:p>
        </p:txBody>
      </p:sp>
      <p:sp>
        <p:nvSpPr>
          <p:cNvPr id="147" name="직사각형 146">
            <a:extLst>
              <a:ext uri="{FF2B5EF4-FFF2-40B4-BE49-F238E27FC236}">
                <a16:creationId xmlns:a16="http://schemas.microsoft.com/office/drawing/2014/main" id="{4C6C423C-321A-4ECC-96D2-0B1BB5FF11CE}"/>
              </a:ext>
            </a:extLst>
          </p:cNvPr>
          <p:cNvSpPr/>
          <p:nvPr/>
        </p:nvSpPr>
        <p:spPr>
          <a:xfrm>
            <a:off x="363556" y="4104184"/>
            <a:ext cx="3147740" cy="18639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TextBox 147">
            <a:extLst>
              <a:ext uri="{FF2B5EF4-FFF2-40B4-BE49-F238E27FC236}">
                <a16:creationId xmlns:a16="http://schemas.microsoft.com/office/drawing/2014/main" id="{A353C77F-F578-4F3B-94A1-BF8AD5F8F20E}"/>
              </a:ext>
            </a:extLst>
          </p:cNvPr>
          <p:cNvSpPr txBox="1"/>
          <p:nvPr/>
        </p:nvSpPr>
        <p:spPr>
          <a:xfrm>
            <a:off x="9771473" y="1303926"/>
            <a:ext cx="2232079" cy="369332"/>
          </a:xfrm>
          <a:prstGeom prst="rect">
            <a:avLst/>
          </a:prstGeom>
          <a:noFill/>
        </p:spPr>
        <p:txBody>
          <a:bodyPr wrap="square">
            <a:spAutoFit/>
          </a:bodyPr>
          <a:lstStyle/>
          <a:p>
            <a:r>
              <a:rPr lang="en-US" altLang="ko-KR" dirty="0">
                <a:latin typeface="나눔스퀘어OTF Bold" panose="020B0600000101010101" pitchFamily="34" charset="-127"/>
                <a:ea typeface="나눔스퀘어OTF Bold" panose="020B0600000101010101" pitchFamily="34" charset="-127"/>
              </a:rPr>
              <a:t>(</a:t>
            </a:r>
            <a:r>
              <a:rPr lang="ko-KR" altLang="en-US" dirty="0">
                <a:latin typeface="나눔스퀘어OTF Bold" panose="020B0600000101010101" pitchFamily="34" charset="-127"/>
                <a:ea typeface="나눔스퀘어OTF Bold" panose="020B0600000101010101" pitchFamily="34" charset="-127"/>
              </a:rPr>
              <a:t>불공정 </a:t>
            </a:r>
            <a:r>
              <a:rPr lang="en-US" altLang="ko-KR" dirty="0">
                <a:latin typeface="나눔스퀘어OTF Bold" panose="020B0600000101010101" pitchFamily="34" charset="-127"/>
                <a:ea typeface="나눔스퀘어OTF Bold" panose="020B0600000101010101" pitchFamily="34" charset="-127"/>
              </a:rPr>
              <a:t>TRUE </a:t>
            </a:r>
            <a:r>
              <a:rPr lang="ko-KR" altLang="en-US" dirty="0">
                <a:latin typeface="나눔스퀘어OTF Bold" panose="020B0600000101010101" pitchFamily="34" charset="-127"/>
                <a:ea typeface="나눔스퀘어OTF Bold" panose="020B0600000101010101" pitchFamily="34" charset="-127"/>
              </a:rPr>
              <a:t>데이터</a:t>
            </a:r>
            <a:r>
              <a:rPr lang="en-US" altLang="ko-KR" dirty="0">
                <a:latin typeface="나눔스퀘어OTF Bold" panose="020B0600000101010101" pitchFamily="34" charset="-127"/>
                <a:ea typeface="나눔스퀘어OTF Bold" panose="020B0600000101010101" pitchFamily="34" charset="-127"/>
              </a:rPr>
              <a:t>)</a:t>
            </a:r>
            <a:endParaRPr lang="ko-KR" altLang="en-US" dirty="0"/>
          </a:p>
        </p:txBody>
      </p:sp>
      <p:pic>
        <p:nvPicPr>
          <p:cNvPr id="8" name="그림 7" descr="텍스트이(가) 표시된 사진&#10;&#10;자동 생성된 설명">
            <a:extLst>
              <a:ext uri="{FF2B5EF4-FFF2-40B4-BE49-F238E27FC236}">
                <a16:creationId xmlns:a16="http://schemas.microsoft.com/office/drawing/2014/main" id="{FA47AE53-486F-48BD-A3F7-D2136DAAF326}"/>
              </a:ext>
            </a:extLst>
          </p:cNvPr>
          <p:cNvPicPr>
            <a:picLocks noChangeAspect="1"/>
          </p:cNvPicPr>
          <p:nvPr/>
        </p:nvPicPr>
        <p:blipFill rotWithShape="1">
          <a:blip r:embed="rId3"/>
          <a:srcRect r="13547" b="67440"/>
          <a:stretch/>
        </p:blipFill>
        <p:spPr>
          <a:xfrm>
            <a:off x="181429" y="2055449"/>
            <a:ext cx="11713801" cy="756437"/>
          </a:xfrm>
          <a:prstGeom prst="rect">
            <a:avLst/>
          </a:prstGeom>
        </p:spPr>
      </p:pic>
      <p:sp>
        <p:nvSpPr>
          <p:cNvPr id="149" name="직사각형 148">
            <a:extLst>
              <a:ext uri="{FF2B5EF4-FFF2-40B4-BE49-F238E27FC236}">
                <a16:creationId xmlns:a16="http://schemas.microsoft.com/office/drawing/2014/main" id="{668A91A0-D583-4AD9-8833-F78D93BC2DA7}"/>
              </a:ext>
            </a:extLst>
          </p:cNvPr>
          <p:cNvSpPr/>
          <p:nvPr/>
        </p:nvSpPr>
        <p:spPr>
          <a:xfrm>
            <a:off x="347554" y="2530348"/>
            <a:ext cx="3041060" cy="1866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직사각형 139">
            <a:extLst>
              <a:ext uri="{FF2B5EF4-FFF2-40B4-BE49-F238E27FC236}">
                <a16:creationId xmlns:a16="http://schemas.microsoft.com/office/drawing/2014/main" id="{DBB40E51-635B-4A56-8892-B5B5A7BEA9C6}"/>
              </a:ext>
            </a:extLst>
          </p:cNvPr>
          <p:cNvSpPr/>
          <p:nvPr/>
        </p:nvSpPr>
        <p:spPr>
          <a:xfrm>
            <a:off x="9906000" y="6546790"/>
            <a:ext cx="2286000" cy="3112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17</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823908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D37FD0EC-9BD1-4828-A759-6C947836DC4B}"/>
              </a:ext>
            </a:extLst>
          </p:cNvPr>
          <p:cNvSpPr txBox="1"/>
          <p:nvPr/>
        </p:nvSpPr>
        <p:spPr>
          <a:xfrm>
            <a:off x="826852" y="251384"/>
            <a:ext cx="2079415"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분석</a:t>
            </a:r>
            <a:r>
              <a:rPr lang="en-US" altLang="ko-KR" sz="2400" dirty="0">
                <a:solidFill>
                  <a:schemeClr val="accent4">
                    <a:lumMod val="75000"/>
                  </a:schemeClr>
                </a:solidFill>
                <a:latin typeface="나눔스퀘어OTF Bold" panose="020B0600000101010101" pitchFamily="34" charset="-127"/>
                <a:ea typeface="나눔스퀘어OTF Bold" panose="020B0600000101010101" pitchFamily="34" charset="-127"/>
              </a:rPr>
              <a:t>/</a:t>
            </a:r>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개발 결과</a:t>
            </a:r>
          </a:p>
        </p:txBody>
      </p:sp>
      <p:sp>
        <p:nvSpPr>
          <p:cNvPr id="11" name="TextBox 10">
            <a:extLst>
              <a:ext uri="{FF2B5EF4-FFF2-40B4-BE49-F238E27FC236}">
                <a16:creationId xmlns:a16="http://schemas.microsoft.com/office/drawing/2014/main" id="{05112674-87EB-42E3-953B-C13B670D4429}"/>
              </a:ext>
            </a:extLst>
          </p:cNvPr>
          <p:cNvSpPr txBox="1"/>
          <p:nvPr/>
        </p:nvSpPr>
        <p:spPr>
          <a:xfrm>
            <a:off x="242833" y="168089"/>
            <a:ext cx="415498" cy="584775"/>
          </a:xfrm>
          <a:prstGeom prst="rect">
            <a:avLst/>
          </a:prstGeom>
          <a:noFill/>
        </p:spPr>
        <p:txBody>
          <a:bodyPr wrap="non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4</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4" name="직사각형 13">
            <a:extLst>
              <a:ext uri="{FF2B5EF4-FFF2-40B4-BE49-F238E27FC236}">
                <a16:creationId xmlns:a16="http://schemas.microsoft.com/office/drawing/2014/main" id="{1101BCF4-CF03-4CD7-8DBB-E2590FF4A794}"/>
              </a:ext>
            </a:extLst>
          </p:cNvPr>
          <p:cNvSpPr/>
          <p:nvPr/>
        </p:nvSpPr>
        <p:spPr>
          <a:xfrm>
            <a:off x="174581" y="872509"/>
            <a:ext cx="11884810" cy="4001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모델 학습 결과</a:t>
            </a:r>
          </a:p>
        </p:txBody>
      </p:sp>
      <p:sp>
        <p:nvSpPr>
          <p:cNvPr id="137" name="직사각형 136">
            <a:extLst>
              <a:ext uri="{FF2B5EF4-FFF2-40B4-BE49-F238E27FC236}">
                <a16:creationId xmlns:a16="http://schemas.microsoft.com/office/drawing/2014/main" id="{DBB40E51-635B-4A56-8892-B5B5A7BEA9C6}"/>
              </a:ext>
            </a:extLst>
          </p:cNvPr>
          <p:cNvSpPr/>
          <p:nvPr/>
        </p:nvSpPr>
        <p:spPr>
          <a:xfrm>
            <a:off x="9906000" y="6546790"/>
            <a:ext cx="2286000" cy="3112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TextBox 147">
            <a:extLst>
              <a:ext uri="{FF2B5EF4-FFF2-40B4-BE49-F238E27FC236}">
                <a16:creationId xmlns:a16="http://schemas.microsoft.com/office/drawing/2014/main" id="{A353C77F-F578-4F3B-94A1-BF8AD5F8F20E}"/>
              </a:ext>
            </a:extLst>
          </p:cNvPr>
          <p:cNvSpPr txBox="1"/>
          <p:nvPr/>
        </p:nvSpPr>
        <p:spPr>
          <a:xfrm>
            <a:off x="9500135" y="1303926"/>
            <a:ext cx="2549138" cy="369332"/>
          </a:xfrm>
          <a:prstGeom prst="rect">
            <a:avLst/>
          </a:prstGeom>
          <a:noFill/>
        </p:spPr>
        <p:txBody>
          <a:bodyPr wrap="square">
            <a:spAutoFit/>
          </a:bodyPr>
          <a:lstStyle/>
          <a:p>
            <a:r>
              <a:rPr lang="en-US" altLang="ko-KR" dirty="0">
                <a:latin typeface="나눔스퀘어OTF Bold" panose="020B0600000101010101" pitchFamily="34" charset="-127"/>
                <a:ea typeface="나눔스퀘어OTF Bold" panose="020B0600000101010101" pitchFamily="34" charset="-127"/>
              </a:rPr>
              <a:t>(</a:t>
            </a:r>
            <a:r>
              <a:rPr lang="ko-KR" altLang="en-US" dirty="0">
                <a:latin typeface="나눔스퀘어OTF Bold" panose="020B0600000101010101" pitchFamily="34" charset="-127"/>
                <a:ea typeface="나눔스퀘어OTF Bold" panose="020B0600000101010101" pitchFamily="34" charset="-127"/>
              </a:rPr>
              <a:t>불공정 </a:t>
            </a:r>
            <a:r>
              <a:rPr lang="en-US" altLang="ko-KR" dirty="0">
                <a:latin typeface="나눔스퀘어OTF Bold" panose="020B0600000101010101" pitchFamily="34" charset="-127"/>
                <a:ea typeface="나눔스퀘어OTF Bold" panose="020B0600000101010101" pitchFamily="34" charset="-127"/>
              </a:rPr>
              <a:t>FALSE </a:t>
            </a:r>
            <a:r>
              <a:rPr lang="ko-KR" altLang="en-US" dirty="0">
                <a:latin typeface="나눔스퀘어OTF Bold" panose="020B0600000101010101" pitchFamily="34" charset="-127"/>
                <a:ea typeface="나눔스퀘어OTF Bold" panose="020B0600000101010101" pitchFamily="34" charset="-127"/>
              </a:rPr>
              <a:t>데이터</a:t>
            </a:r>
            <a:r>
              <a:rPr lang="en-US" altLang="ko-KR" dirty="0">
                <a:latin typeface="나눔스퀘어OTF Bold" panose="020B0600000101010101" pitchFamily="34" charset="-127"/>
                <a:ea typeface="나눔스퀘어OTF Bold" panose="020B0600000101010101" pitchFamily="34" charset="-127"/>
              </a:rPr>
              <a:t>)</a:t>
            </a:r>
            <a:endParaRPr lang="ko-KR" altLang="en-US" dirty="0"/>
          </a:p>
        </p:txBody>
      </p:sp>
      <p:sp>
        <p:nvSpPr>
          <p:cNvPr id="140" name="직사각형 139">
            <a:extLst>
              <a:ext uri="{FF2B5EF4-FFF2-40B4-BE49-F238E27FC236}">
                <a16:creationId xmlns:a16="http://schemas.microsoft.com/office/drawing/2014/main" id="{9F42D53F-393F-434D-9856-7827238709F1}"/>
              </a:ext>
            </a:extLst>
          </p:cNvPr>
          <p:cNvSpPr/>
          <p:nvPr/>
        </p:nvSpPr>
        <p:spPr>
          <a:xfrm>
            <a:off x="169899" y="2539190"/>
            <a:ext cx="6738901" cy="364328"/>
          </a:xfrm>
          <a:prstGeom prst="rect">
            <a:avLst/>
          </a:prstGeom>
          <a:solidFill>
            <a:srgbClr val="FEE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b="1" dirty="0">
                <a:solidFill>
                  <a:schemeClr val="tx1"/>
                </a:solidFill>
                <a:latin typeface="나눔스퀘어OTF Bold" panose="020B0600000101010101" pitchFamily="34" charset="-127"/>
                <a:ea typeface="나눔스퀘어OTF Bold" panose="020B0600000101010101" pitchFamily="34" charset="-127"/>
              </a:rPr>
              <a:t>배달 관련 조항</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판별 결과 </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불공정 약관 </a:t>
            </a:r>
            <a:r>
              <a:rPr lang="en-US" altLang="ko-KR" sz="1400" b="1" dirty="0">
                <a:solidFill>
                  <a:schemeClr val="tx1"/>
                </a:solidFill>
                <a:latin typeface="나눔스퀘어OTF Bold" panose="020B0600000101010101" pitchFamily="34" charset="-127"/>
                <a:ea typeface="나눔스퀘어OTF Bold" panose="020B0600000101010101" pitchFamily="34" charset="-127"/>
              </a:rPr>
              <a:t>X </a:t>
            </a:r>
            <a:endParaRPr lang="ko-KR" altLang="ko-KR" sz="1400" b="1" dirty="0">
              <a:solidFill>
                <a:schemeClr val="tx1"/>
              </a:solidFill>
              <a:latin typeface="나눔스퀘어OTF Bold" panose="020B0600000101010101" pitchFamily="34" charset="-127"/>
              <a:ea typeface="나눔스퀘어OTF Bold" panose="020B0600000101010101" pitchFamily="34" charset="-127"/>
            </a:endParaRPr>
          </a:p>
        </p:txBody>
      </p:sp>
      <p:sp>
        <p:nvSpPr>
          <p:cNvPr id="141" name="직사각형 140">
            <a:extLst>
              <a:ext uri="{FF2B5EF4-FFF2-40B4-BE49-F238E27FC236}">
                <a16:creationId xmlns:a16="http://schemas.microsoft.com/office/drawing/2014/main" id="{EA2F5812-D718-4682-9346-2E16F04CBA91}"/>
              </a:ext>
            </a:extLst>
          </p:cNvPr>
          <p:cNvSpPr/>
          <p:nvPr/>
        </p:nvSpPr>
        <p:spPr>
          <a:xfrm>
            <a:off x="169899" y="4220533"/>
            <a:ext cx="6738901" cy="364328"/>
          </a:xfrm>
          <a:prstGeom prst="rect">
            <a:avLst/>
          </a:prstGeom>
          <a:solidFill>
            <a:srgbClr val="FEE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b="1" dirty="0">
                <a:solidFill>
                  <a:schemeClr val="tx1"/>
                </a:solidFill>
                <a:latin typeface="나눔스퀘어OTF Bold" panose="020B0600000101010101" pitchFamily="34" charset="-127"/>
                <a:ea typeface="나눔스퀘어OTF Bold" panose="020B0600000101010101" pitchFamily="34" charset="-127"/>
              </a:rPr>
              <a:t>이용 계약의 종료 조항</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판별 결과 </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불공정 약관 </a:t>
            </a:r>
            <a:r>
              <a:rPr lang="en-US" altLang="ko-KR" sz="1400" b="1" dirty="0">
                <a:solidFill>
                  <a:schemeClr val="tx1"/>
                </a:solidFill>
                <a:latin typeface="나눔스퀘어OTF Bold" panose="020B0600000101010101" pitchFamily="34" charset="-127"/>
                <a:ea typeface="나눔스퀘어OTF Bold" panose="020B0600000101010101" pitchFamily="34" charset="-127"/>
              </a:rPr>
              <a:t>X</a:t>
            </a:r>
            <a:endParaRPr lang="ko-KR" altLang="ko-KR" sz="1400" b="1" dirty="0">
              <a:solidFill>
                <a:schemeClr val="tx1"/>
              </a:solidFill>
              <a:latin typeface="나눔스퀘어OTF Bold" panose="020B0600000101010101" pitchFamily="34" charset="-127"/>
              <a:ea typeface="나눔스퀘어OTF Bold" panose="020B0600000101010101" pitchFamily="34" charset="-127"/>
            </a:endParaRPr>
          </a:p>
        </p:txBody>
      </p:sp>
      <p:sp>
        <p:nvSpPr>
          <p:cNvPr id="143" name="직사각형 142">
            <a:extLst>
              <a:ext uri="{FF2B5EF4-FFF2-40B4-BE49-F238E27FC236}">
                <a16:creationId xmlns:a16="http://schemas.microsoft.com/office/drawing/2014/main" id="{B8A293A6-6418-49FD-8082-E643FAF75C87}"/>
              </a:ext>
            </a:extLst>
          </p:cNvPr>
          <p:cNvSpPr/>
          <p:nvPr/>
        </p:nvSpPr>
        <p:spPr>
          <a:xfrm>
            <a:off x="185139" y="5719133"/>
            <a:ext cx="5606061" cy="364328"/>
          </a:xfrm>
          <a:prstGeom prst="rect">
            <a:avLst/>
          </a:prstGeom>
          <a:solidFill>
            <a:srgbClr val="FEE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400" b="1" dirty="0">
                <a:solidFill>
                  <a:schemeClr val="tx1"/>
                </a:solidFill>
                <a:latin typeface="나눔스퀘어OTF Bold" panose="020B0600000101010101" pitchFamily="34" charset="-127"/>
                <a:ea typeface="나눔스퀘어OTF Bold" panose="020B0600000101010101" pitchFamily="34" charset="-127"/>
              </a:rPr>
              <a:t>게시물 관련 조항</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판별 결과 </a:t>
            </a:r>
            <a:r>
              <a:rPr lang="en-US" altLang="ko-KR" sz="1400" b="1" dirty="0">
                <a:solidFill>
                  <a:schemeClr val="tx1"/>
                </a:solidFill>
                <a:latin typeface="나눔스퀘어OTF Bold" panose="020B0600000101010101" pitchFamily="34" charset="-127"/>
                <a:ea typeface="나눔스퀘어OTF Bold" panose="020B0600000101010101" pitchFamily="34" charset="-127"/>
              </a:rPr>
              <a:t>: </a:t>
            </a:r>
            <a:r>
              <a:rPr lang="ko-KR" altLang="en-US" sz="1400" b="1" dirty="0">
                <a:solidFill>
                  <a:schemeClr val="tx1"/>
                </a:solidFill>
                <a:latin typeface="나눔스퀘어OTF Bold" panose="020B0600000101010101" pitchFamily="34" charset="-127"/>
                <a:ea typeface="나눔스퀘어OTF Bold" panose="020B0600000101010101" pitchFamily="34" charset="-127"/>
              </a:rPr>
              <a:t>불공정 약관 </a:t>
            </a:r>
            <a:r>
              <a:rPr lang="en-US" altLang="ko-KR" sz="1400" b="1" dirty="0">
                <a:solidFill>
                  <a:schemeClr val="tx1"/>
                </a:solidFill>
                <a:latin typeface="나눔스퀘어OTF Bold" panose="020B0600000101010101" pitchFamily="34" charset="-127"/>
                <a:ea typeface="나눔스퀘어OTF Bold" panose="020B0600000101010101" pitchFamily="34" charset="-127"/>
              </a:rPr>
              <a:t>X</a:t>
            </a:r>
            <a:endParaRPr lang="ko-KR" altLang="ko-KR" sz="1400" b="1" dirty="0">
              <a:solidFill>
                <a:schemeClr val="tx1"/>
              </a:solidFill>
              <a:latin typeface="나눔스퀘어OTF Bold" panose="020B0600000101010101" pitchFamily="34" charset="-127"/>
              <a:ea typeface="나눔스퀘어OTF Bold" panose="020B0600000101010101" pitchFamily="34" charset="-127"/>
            </a:endParaRPr>
          </a:p>
        </p:txBody>
      </p:sp>
      <p:pic>
        <p:nvPicPr>
          <p:cNvPr id="144" name="그림 143" descr="테이블이(가) 표시된 사진&#10;&#10;자동 생성된 설명">
            <a:extLst>
              <a:ext uri="{FF2B5EF4-FFF2-40B4-BE49-F238E27FC236}">
                <a16:creationId xmlns:a16="http://schemas.microsoft.com/office/drawing/2014/main" id="{3A30D3AD-C558-483E-AF2C-684C0162B315}"/>
              </a:ext>
            </a:extLst>
          </p:cNvPr>
          <p:cNvPicPr>
            <a:picLocks noChangeAspect="1"/>
          </p:cNvPicPr>
          <p:nvPr/>
        </p:nvPicPr>
        <p:blipFill rotWithShape="1">
          <a:blip r:embed="rId3"/>
          <a:srcRect l="531" t="19191" r="9636" b="61666"/>
          <a:stretch/>
        </p:blipFill>
        <p:spPr>
          <a:xfrm>
            <a:off x="184671" y="1807384"/>
            <a:ext cx="11901644" cy="731806"/>
          </a:xfrm>
          <a:prstGeom prst="rect">
            <a:avLst/>
          </a:prstGeom>
        </p:spPr>
      </p:pic>
      <p:sp>
        <p:nvSpPr>
          <p:cNvPr id="150" name="직사각형 149">
            <a:extLst>
              <a:ext uri="{FF2B5EF4-FFF2-40B4-BE49-F238E27FC236}">
                <a16:creationId xmlns:a16="http://schemas.microsoft.com/office/drawing/2014/main" id="{9485D768-338D-40C4-82EE-9CD63A751005}"/>
              </a:ext>
            </a:extLst>
          </p:cNvPr>
          <p:cNvSpPr/>
          <p:nvPr/>
        </p:nvSpPr>
        <p:spPr>
          <a:xfrm>
            <a:off x="204044" y="2244898"/>
            <a:ext cx="1492676" cy="2156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1" name="그림 150" descr="테이블이(가) 표시된 사진&#10;&#10;자동 생성된 설명">
            <a:extLst>
              <a:ext uri="{FF2B5EF4-FFF2-40B4-BE49-F238E27FC236}">
                <a16:creationId xmlns:a16="http://schemas.microsoft.com/office/drawing/2014/main" id="{99A62FFF-9EC7-478C-A25A-A571D37D9E2E}"/>
              </a:ext>
            </a:extLst>
          </p:cNvPr>
          <p:cNvPicPr>
            <a:picLocks noChangeAspect="1"/>
          </p:cNvPicPr>
          <p:nvPr/>
        </p:nvPicPr>
        <p:blipFill rotWithShape="1">
          <a:blip r:embed="rId3"/>
          <a:srcRect t="39732" r="16087" b="41225"/>
          <a:stretch/>
        </p:blipFill>
        <p:spPr>
          <a:xfrm>
            <a:off x="169899" y="3375042"/>
            <a:ext cx="11175903" cy="731806"/>
          </a:xfrm>
          <a:prstGeom prst="rect">
            <a:avLst/>
          </a:prstGeom>
        </p:spPr>
      </p:pic>
      <p:sp>
        <p:nvSpPr>
          <p:cNvPr id="152" name="직사각형 151">
            <a:extLst>
              <a:ext uri="{FF2B5EF4-FFF2-40B4-BE49-F238E27FC236}">
                <a16:creationId xmlns:a16="http://schemas.microsoft.com/office/drawing/2014/main" id="{AB4B7E92-AE4D-4512-951D-385F7399CE06}"/>
              </a:ext>
            </a:extLst>
          </p:cNvPr>
          <p:cNvSpPr/>
          <p:nvPr/>
        </p:nvSpPr>
        <p:spPr>
          <a:xfrm>
            <a:off x="265004" y="3779058"/>
            <a:ext cx="1492676" cy="2156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3" name="그림 152" descr="테이블이(가) 표시된 사진&#10;&#10;자동 생성된 설명">
            <a:extLst>
              <a:ext uri="{FF2B5EF4-FFF2-40B4-BE49-F238E27FC236}">
                <a16:creationId xmlns:a16="http://schemas.microsoft.com/office/drawing/2014/main" id="{E06BD24E-D3EB-4284-8D0D-C34EC8D578A5}"/>
              </a:ext>
            </a:extLst>
          </p:cNvPr>
          <p:cNvPicPr>
            <a:picLocks noChangeAspect="1"/>
          </p:cNvPicPr>
          <p:nvPr/>
        </p:nvPicPr>
        <p:blipFill rotWithShape="1">
          <a:blip r:embed="rId3"/>
          <a:srcRect t="79198" r="41902" b="4628"/>
          <a:stretch/>
        </p:blipFill>
        <p:spPr>
          <a:xfrm>
            <a:off x="150628" y="4925270"/>
            <a:ext cx="7083292" cy="631699"/>
          </a:xfrm>
          <a:prstGeom prst="rect">
            <a:avLst/>
          </a:prstGeom>
        </p:spPr>
      </p:pic>
      <p:sp>
        <p:nvSpPr>
          <p:cNvPr id="154" name="직사각형 153">
            <a:extLst>
              <a:ext uri="{FF2B5EF4-FFF2-40B4-BE49-F238E27FC236}">
                <a16:creationId xmlns:a16="http://schemas.microsoft.com/office/drawing/2014/main" id="{8004DB7A-A802-40CB-A4F9-A98D851008D6}"/>
              </a:ext>
            </a:extLst>
          </p:cNvPr>
          <p:cNvSpPr/>
          <p:nvPr/>
        </p:nvSpPr>
        <p:spPr>
          <a:xfrm>
            <a:off x="179663" y="5311935"/>
            <a:ext cx="1420537" cy="24873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18</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88988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11" name="직사각형 10"/>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TextBox 20">
            <a:extLst>
              <a:ext uri="{FF2B5EF4-FFF2-40B4-BE49-F238E27FC236}">
                <a16:creationId xmlns:a16="http://schemas.microsoft.com/office/drawing/2014/main" id="{D37FD0EC-9BD1-4828-A759-6C947836DC4B}"/>
              </a:ext>
            </a:extLst>
          </p:cNvPr>
          <p:cNvSpPr txBox="1"/>
          <p:nvPr/>
        </p:nvSpPr>
        <p:spPr>
          <a:xfrm>
            <a:off x="826852" y="251384"/>
            <a:ext cx="222528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서비스 활용방안</a:t>
            </a:r>
          </a:p>
        </p:txBody>
      </p:sp>
      <p:sp>
        <p:nvSpPr>
          <p:cNvPr id="22" name="TextBox 21">
            <a:extLst>
              <a:ext uri="{FF2B5EF4-FFF2-40B4-BE49-F238E27FC236}">
                <a16:creationId xmlns:a16="http://schemas.microsoft.com/office/drawing/2014/main" id="{05112674-87EB-42E3-953B-C13B670D4429}"/>
              </a:ext>
            </a:extLst>
          </p:cNvPr>
          <p:cNvSpPr txBox="1"/>
          <p:nvPr/>
        </p:nvSpPr>
        <p:spPr>
          <a:xfrm>
            <a:off x="263672" y="168089"/>
            <a:ext cx="373820"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5</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pic>
        <p:nvPicPr>
          <p:cNvPr id="4" name="그림 3">
            <a:extLst>
              <a:ext uri="{FF2B5EF4-FFF2-40B4-BE49-F238E27FC236}">
                <a16:creationId xmlns:a16="http://schemas.microsoft.com/office/drawing/2014/main" id="{CCDBFEFF-75D7-44CA-AC60-8CFF5C29DE4F}"/>
              </a:ext>
            </a:extLst>
          </p:cNvPr>
          <p:cNvPicPr>
            <a:picLocks noChangeAspect="1"/>
          </p:cNvPicPr>
          <p:nvPr/>
        </p:nvPicPr>
        <p:blipFill>
          <a:blip r:embed="rId3"/>
          <a:stretch>
            <a:fillRect/>
          </a:stretch>
        </p:blipFill>
        <p:spPr>
          <a:xfrm>
            <a:off x="253642" y="1417205"/>
            <a:ext cx="5797711" cy="4090232"/>
          </a:xfrm>
          <a:prstGeom prst="rect">
            <a:avLst/>
          </a:prstGeom>
        </p:spPr>
      </p:pic>
      <p:sp>
        <p:nvSpPr>
          <p:cNvPr id="10" name="직사각형 9">
            <a:extLst>
              <a:ext uri="{FF2B5EF4-FFF2-40B4-BE49-F238E27FC236}">
                <a16:creationId xmlns:a16="http://schemas.microsoft.com/office/drawing/2014/main" id="{01DF0343-8AEA-4BD7-95E9-8B18A229BDFD}"/>
              </a:ext>
            </a:extLst>
          </p:cNvPr>
          <p:cNvSpPr/>
          <p:nvPr/>
        </p:nvSpPr>
        <p:spPr>
          <a:xfrm>
            <a:off x="253642" y="952388"/>
            <a:ext cx="5797710" cy="394449"/>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atin typeface="나눔스퀘어OTF ExtraBold" panose="020B0600000101010101" pitchFamily="34" charset="-127"/>
                <a:ea typeface="나눔스퀘어OTF ExtraBold" panose="020B0600000101010101" pitchFamily="34" charset="-127"/>
              </a:rPr>
              <a:t>웹 사이트 이미지</a:t>
            </a:r>
          </a:p>
        </p:txBody>
      </p:sp>
      <p:sp>
        <p:nvSpPr>
          <p:cNvPr id="23" name="직사각형 22">
            <a:extLst>
              <a:ext uri="{FF2B5EF4-FFF2-40B4-BE49-F238E27FC236}">
                <a16:creationId xmlns:a16="http://schemas.microsoft.com/office/drawing/2014/main" id="{37531E63-9A07-4FDF-832E-4882BEAAE56A}"/>
              </a:ext>
            </a:extLst>
          </p:cNvPr>
          <p:cNvSpPr/>
          <p:nvPr/>
        </p:nvSpPr>
        <p:spPr>
          <a:xfrm>
            <a:off x="6165397" y="952388"/>
            <a:ext cx="5797710" cy="394449"/>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나눔스퀘어OTF ExtraBold" panose="020B0600000101010101" pitchFamily="34" charset="-127"/>
                <a:ea typeface="나눔스퀘어OTF ExtraBold" panose="020B0600000101010101" pitchFamily="34" charset="-127"/>
              </a:rPr>
              <a:t>Chrome extension </a:t>
            </a:r>
            <a:r>
              <a:rPr lang="ko-KR" altLang="en-US" sz="1600" dirty="0">
                <a:latin typeface="나눔스퀘어OTF ExtraBold" panose="020B0600000101010101" pitchFamily="34" charset="-127"/>
                <a:ea typeface="나눔스퀘어OTF ExtraBold" panose="020B0600000101010101" pitchFamily="34" charset="-127"/>
              </a:rPr>
              <a:t>활용 서비스 구현 이미지</a:t>
            </a:r>
          </a:p>
        </p:txBody>
      </p:sp>
      <p:pic>
        <p:nvPicPr>
          <p:cNvPr id="18" name="그림 17" descr="텍스트이(가) 표시된 사진&#10;&#10;자동 생성된 설명">
            <a:extLst>
              <a:ext uri="{FF2B5EF4-FFF2-40B4-BE49-F238E27FC236}">
                <a16:creationId xmlns:a16="http://schemas.microsoft.com/office/drawing/2014/main" id="{9AAAC7BF-0C26-4CE3-B14C-79E91D14AFC8}"/>
              </a:ext>
            </a:extLst>
          </p:cNvPr>
          <p:cNvPicPr>
            <a:picLocks noChangeAspect="1"/>
          </p:cNvPicPr>
          <p:nvPr/>
        </p:nvPicPr>
        <p:blipFill>
          <a:blip r:embed="rId4"/>
          <a:stretch>
            <a:fillRect/>
          </a:stretch>
        </p:blipFill>
        <p:spPr>
          <a:xfrm>
            <a:off x="6185250" y="1417205"/>
            <a:ext cx="5753108" cy="4955232"/>
          </a:xfrm>
          <a:prstGeom prst="rect">
            <a:avLst/>
          </a:prstGeom>
        </p:spPr>
      </p:pic>
      <p:sp>
        <p:nvSpPr>
          <p:cNvPr id="12" name="직사각형 11"/>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19</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3536231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11" name="직사각형 10"/>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TextBox 20">
            <a:extLst>
              <a:ext uri="{FF2B5EF4-FFF2-40B4-BE49-F238E27FC236}">
                <a16:creationId xmlns:a16="http://schemas.microsoft.com/office/drawing/2014/main" id="{D37FD0EC-9BD1-4828-A759-6C947836DC4B}"/>
              </a:ext>
            </a:extLst>
          </p:cNvPr>
          <p:cNvSpPr txBox="1"/>
          <p:nvPr/>
        </p:nvSpPr>
        <p:spPr>
          <a:xfrm>
            <a:off x="826852" y="251384"/>
            <a:ext cx="222528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서비스 활용방안</a:t>
            </a:r>
          </a:p>
        </p:txBody>
      </p:sp>
      <p:sp>
        <p:nvSpPr>
          <p:cNvPr id="22" name="TextBox 21">
            <a:extLst>
              <a:ext uri="{FF2B5EF4-FFF2-40B4-BE49-F238E27FC236}">
                <a16:creationId xmlns:a16="http://schemas.microsoft.com/office/drawing/2014/main" id="{05112674-87EB-42E3-953B-C13B670D4429}"/>
              </a:ext>
            </a:extLst>
          </p:cNvPr>
          <p:cNvSpPr txBox="1"/>
          <p:nvPr/>
        </p:nvSpPr>
        <p:spPr>
          <a:xfrm>
            <a:off x="263672" y="168089"/>
            <a:ext cx="373820"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5</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0" name="직사각형 9">
            <a:extLst>
              <a:ext uri="{FF2B5EF4-FFF2-40B4-BE49-F238E27FC236}">
                <a16:creationId xmlns:a16="http://schemas.microsoft.com/office/drawing/2014/main" id="{01DF0343-8AEA-4BD7-95E9-8B18A229BDFD}"/>
              </a:ext>
            </a:extLst>
          </p:cNvPr>
          <p:cNvSpPr/>
          <p:nvPr/>
        </p:nvSpPr>
        <p:spPr>
          <a:xfrm>
            <a:off x="3052141" y="822230"/>
            <a:ext cx="6056923" cy="379470"/>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atin typeface="나눔스퀘어OTF ExtraBold" panose="020B0600000101010101" pitchFamily="34" charset="-127"/>
                <a:ea typeface="나눔스퀘어OTF ExtraBold" panose="020B0600000101010101" pitchFamily="34" charset="-127"/>
              </a:rPr>
              <a:t>웹 사이트를 통한 불공정 이용약관 판별 영상</a:t>
            </a:r>
          </a:p>
        </p:txBody>
      </p:sp>
      <p:pic>
        <p:nvPicPr>
          <p:cNvPr id="5" name="웹 DEMO 영상 버전 1">
            <a:hlinkClick r:id="" action="ppaction://media"/>
            <a:extLst>
              <a:ext uri="{FF2B5EF4-FFF2-40B4-BE49-F238E27FC236}">
                <a16:creationId xmlns:a16="http://schemas.microsoft.com/office/drawing/2014/main" id="{76941827-9C55-4AEB-B966-25B53FC6DA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67539" y="1233725"/>
            <a:ext cx="6029626" cy="5556035"/>
          </a:xfrm>
          <a:prstGeom prst="rect">
            <a:avLst/>
          </a:prstGeom>
        </p:spPr>
      </p:pic>
      <p:sp>
        <p:nvSpPr>
          <p:cNvPr id="8" name="직사각형 7"/>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20</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351347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C9F7948-2BDB-4656-AC8C-1A58BFDAF583}"/>
              </a:ext>
            </a:extLst>
          </p:cNvPr>
          <p:cNvSpPr txBox="1"/>
          <p:nvPr/>
        </p:nvSpPr>
        <p:spPr>
          <a:xfrm>
            <a:off x="641907" y="2061594"/>
            <a:ext cx="4622983" cy="400110"/>
          </a:xfrm>
          <a:prstGeom prst="rect">
            <a:avLst/>
          </a:prstGeom>
          <a:noFill/>
        </p:spPr>
        <p:txBody>
          <a:bodyPr wrap="square" rtlCol="0">
            <a:spAutoFit/>
          </a:bodyPr>
          <a:lstStyle/>
          <a:p>
            <a:r>
              <a:rPr lang="en-US" altLang="ko-KR" sz="2000" dirty="0">
                <a:solidFill>
                  <a:srgbClr val="61C8B1"/>
                </a:solidFill>
                <a:latin typeface="나눔스퀘어OTF Bold" panose="020B0600000101010101" pitchFamily="34" charset="-127"/>
                <a:ea typeface="나눔스퀘어OTF Bold" panose="020B0600000101010101" pitchFamily="34" charset="-127"/>
              </a:rPr>
              <a:t>01  </a:t>
            </a:r>
            <a:r>
              <a:rPr lang="ko-KR" altLang="en-US" sz="2000" dirty="0">
                <a:latin typeface="나눔스퀘어OTF Bold" panose="020B0600000101010101" pitchFamily="34" charset="-127"/>
                <a:ea typeface="나눔스퀘어OTF Bold" panose="020B0600000101010101" pitchFamily="34" charset="-127"/>
              </a:rPr>
              <a:t>개발</a:t>
            </a:r>
            <a:r>
              <a:rPr lang="en-US" altLang="ko-KR" sz="2000" dirty="0">
                <a:latin typeface="나눔스퀘어OTF Bold" panose="020B0600000101010101" pitchFamily="34" charset="-127"/>
                <a:ea typeface="나눔스퀘어OTF Bold" panose="020B0600000101010101" pitchFamily="34" charset="-127"/>
              </a:rPr>
              <a:t> </a:t>
            </a:r>
            <a:r>
              <a:rPr lang="ko-KR" altLang="en-US" sz="2000" dirty="0">
                <a:latin typeface="나눔스퀘어OTF Bold" panose="020B0600000101010101" pitchFamily="34" charset="-127"/>
                <a:ea typeface="나눔스퀘어OTF Bold" panose="020B0600000101010101" pitchFamily="34" charset="-127"/>
              </a:rPr>
              <a:t>배경</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16" name="직사각형 15">
            <a:extLst>
              <a:ext uri="{FF2B5EF4-FFF2-40B4-BE49-F238E27FC236}">
                <a16:creationId xmlns:a16="http://schemas.microsoft.com/office/drawing/2014/main" id="{124919C8-E4FB-4B7C-A51F-0280A195477C}"/>
              </a:ext>
            </a:extLst>
          </p:cNvPr>
          <p:cNvSpPr/>
          <p:nvPr/>
        </p:nvSpPr>
        <p:spPr>
          <a:xfrm>
            <a:off x="645778" y="1411330"/>
            <a:ext cx="4102391" cy="4174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8971B58-A91E-4458-9E6E-86D0A625CB7D}"/>
              </a:ext>
            </a:extLst>
          </p:cNvPr>
          <p:cNvSpPr txBox="1"/>
          <p:nvPr/>
        </p:nvSpPr>
        <p:spPr>
          <a:xfrm>
            <a:off x="641907" y="1358455"/>
            <a:ext cx="4094001" cy="523220"/>
          </a:xfrm>
          <a:prstGeom prst="rect">
            <a:avLst/>
          </a:prstGeom>
          <a:noFill/>
        </p:spPr>
        <p:txBody>
          <a:bodyPr wrap="square" rtlCol="0">
            <a:spAutoFit/>
          </a:bodyPr>
          <a:lstStyle/>
          <a:p>
            <a:pPr algn="ctr"/>
            <a:r>
              <a:rPr lang="en-US" altLang="ko-KR" sz="2800" b="1" spc="-150" dirty="0">
                <a:solidFill>
                  <a:schemeClr val="bg1"/>
                </a:solidFill>
                <a:latin typeface="나눔스퀘어OTF Bold" panose="020B0600000101010101" pitchFamily="34" charset="-127"/>
                <a:ea typeface="나눔스퀘어OTF Bold" panose="020B0600000101010101" pitchFamily="34" charset="-127"/>
              </a:rPr>
              <a:t>CONTENTS</a:t>
            </a:r>
            <a:endParaRPr lang="ko-KR" altLang="en-US" sz="28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20" name="TextBox 19">
            <a:extLst>
              <a:ext uri="{FF2B5EF4-FFF2-40B4-BE49-F238E27FC236}">
                <a16:creationId xmlns:a16="http://schemas.microsoft.com/office/drawing/2014/main" id="{976C42ED-0825-4835-A12E-0302CA195DBE}"/>
              </a:ext>
            </a:extLst>
          </p:cNvPr>
          <p:cNvSpPr txBox="1"/>
          <p:nvPr/>
        </p:nvSpPr>
        <p:spPr>
          <a:xfrm>
            <a:off x="643305" y="2541165"/>
            <a:ext cx="4622983" cy="400110"/>
          </a:xfrm>
          <a:prstGeom prst="rect">
            <a:avLst/>
          </a:prstGeom>
          <a:noFill/>
        </p:spPr>
        <p:txBody>
          <a:bodyPr wrap="square" rtlCol="0">
            <a:spAutoFit/>
          </a:bodyPr>
          <a:lstStyle/>
          <a:p>
            <a:r>
              <a:rPr lang="en-US" altLang="ko-KR" sz="2000" dirty="0">
                <a:solidFill>
                  <a:srgbClr val="61C8B1"/>
                </a:solidFill>
                <a:latin typeface="나눔스퀘어OTF Bold" panose="020B0600000101010101" pitchFamily="34" charset="-127"/>
                <a:ea typeface="나눔스퀘어OTF Bold" panose="020B0600000101010101" pitchFamily="34" charset="-127"/>
              </a:rPr>
              <a:t>02</a:t>
            </a:r>
            <a:r>
              <a:rPr lang="en-US" altLang="ko-KR" sz="2000" dirty="0">
                <a:latin typeface="나눔스퀘어OTF Bold" panose="020B0600000101010101" pitchFamily="34" charset="-127"/>
                <a:ea typeface="나눔스퀘어OTF Bold" panose="020B0600000101010101" pitchFamily="34" charset="-127"/>
              </a:rPr>
              <a:t>  </a:t>
            </a:r>
            <a:r>
              <a:rPr lang="ko-KR" altLang="en-US" sz="2000" dirty="0">
                <a:latin typeface="나눔스퀘어OTF Bold" panose="020B0600000101010101" pitchFamily="34" charset="-127"/>
                <a:ea typeface="나눔스퀘어OTF Bold" panose="020B0600000101010101" pitchFamily="34" charset="-127"/>
              </a:rPr>
              <a:t>활용 데이터 정의</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22" name="TextBox 21">
            <a:extLst>
              <a:ext uri="{FF2B5EF4-FFF2-40B4-BE49-F238E27FC236}">
                <a16:creationId xmlns:a16="http://schemas.microsoft.com/office/drawing/2014/main" id="{A3F65BB3-E397-4722-8BDD-EA85D4CB9378}"/>
              </a:ext>
            </a:extLst>
          </p:cNvPr>
          <p:cNvSpPr txBox="1"/>
          <p:nvPr/>
        </p:nvSpPr>
        <p:spPr>
          <a:xfrm>
            <a:off x="647924" y="3079641"/>
            <a:ext cx="4622983" cy="400110"/>
          </a:xfrm>
          <a:prstGeom prst="rect">
            <a:avLst/>
          </a:prstGeom>
          <a:noFill/>
        </p:spPr>
        <p:txBody>
          <a:bodyPr wrap="square" rtlCol="0">
            <a:spAutoFit/>
          </a:bodyPr>
          <a:lstStyle/>
          <a:p>
            <a:r>
              <a:rPr lang="en-US" altLang="ko-KR" sz="2000" dirty="0">
                <a:solidFill>
                  <a:srgbClr val="61C8B1"/>
                </a:solidFill>
                <a:latin typeface="나눔스퀘어OTF Bold" panose="020B0600000101010101" pitchFamily="34" charset="-127"/>
                <a:ea typeface="나눔스퀘어OTF Bold" panose="020B0600000101010101" pitchFamily="34" charset="-127"/>
              </a:rPr>
              <a:t>03</a:t>
            </a:r>
            <a:r>
              <a:rPr lang="en-US" altLang="ko-KR" sz="2000" dirty="0">
                <a:latin typeface="나눔스퀘어OTF Bold" panose="020B0600000101010101" pitchFamily="34" charset="-127"/>
                <a:ea typeface="나눔스퀘어OTF Bold" panose="020B0600000101010101" pitchFamily="34" charset="-127"/>
              </a:rPr>
              <a:t>  </a:t>
            </a:r>
            <a:r>
              <a:rPr lang="ko-KR" altLang="en-US" sz="2000" dirty="0">
                <a:latin typeface="나눔스퀘어OTF Bold" panose="020B0600000101010101" pitchFamily="34" charset="-127"/>
                <a:ea typeface="나눔스퀘어OTF Bold" panose="020B0600000101010101" pitchFamily="34" charset="-127"/>
              </a:rPr>
              <a:t>데이터 처리방안 및 활용 기법</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23" name="TextBox 22">
            <a:extLst>
              <a:ext uri="{FF2B5EF4-FFF2-40B4-BE49-F238E27FC236}">
                <a16:creationId xmlns:a16="http://schemas.microsoft.com/office/drawing/2014/main" id="{3F389151-BE34-4F2C-8988-C6E882EE5174}"/>
              </a:ext>
            </a:extLst>
          </p:cNvPr>
          <p:cNvSpPr txBox="1"/>
          <p:nvPr/>
        </p:nvSpPr>
        <p:spPr>
          <a:xfrm>
            <a:off x="643307" y="3612580"/>
            <a:ext cx="4622983" cy="400110"/>
          </a:xfrm>
          <a:prstGeom prst="rect">
            <a:avLst/>
          </a:prstGeom>
          <a:noFill/>
        </p:spPr>
        <p:txBody>
          <a:bodyPr wrap="square" rtlCol="0">
            <a:spAutoFit/>
          </a:bodyPr>
          <a:lstStyle/>
          <a:p>
            <a:r>
              <a:rPr lang="en-US" altLang="ko-KR" sz="2000" dirty="0">
                <a:solidFill>
                  <a:srgbClr val="61C8B1"/>
                </a:solidFill>
                <a:latin typeface="나눔스퀘어OTF Bold" panose="020B0600000101010101" pitchFamily="34" charset="-127"/>
                <a:ea typeface="나눔스퀘어OTF Bold" panose="020B0600000101010101" pitchFamily="34" charset="-127"/>
              </a:rPr>
              <a:t>04  </a:t>
            </a:r>
            <a:r>
              <a:rPr lang="ko-KR" altLang="en-US" sz="2000" dirty="0">
                <a:latin typeface="나눔스퀘어OTF Bold" panose="020B0600000101010101" pitchFamily="34" charset="-127"/>
                <a:ea typeface="나눔스퀘어OTF Bold" panose="020B0600000101010101" pitchFamily="34" charset="-127"/>
              </a:rPr>
              <a:t>분석</a:t>
            </a:r>
            <a:r>
              <a:rPr lang="en-US" altLang="ko-KR" sz="2000" dirty="0">
                <a:latin typeface="나눔스퀘어OTF Bold" panose="020B0600000101010101" pitchFamily="34" charset="-127"/>
                <a:ea typeface="나눔스퀘어OTF Bold" panose="020B0600000101010101" pitchFamily="34" charset="-127"/>
              </a:rPr>
              <a:t>/</a:t>
            </a:r>
            <a:r>
              <a:rPr lang="ko-KR" altLang="en-US" sz="2000" dirty="0">
                <a:latin typeface="나눔스퀘어OTF Bold" panose="020B0600000101010101" pitchFamily="34" charset="-127"/>
                <a:ea typeface="나눔스퀘어OTF Bold" panose="020B0600000101010101" pitchFamily="34" charset="-127"/>
              </a:rPr>
              <a:t>개발 결과</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15" name="TextBox 14">
            <a:extLst>
              <a:ext uri="{FF2B5EF4-FFF2-40B4-BE49-F238E27FC236}">
                <a16:creationId xmlns:a16="http://schemas.microsoft.com/office/drawing/2014/main" id="{C87DBD8F-CA7C-4479-8C72-BF883CC8C5DB}"/>
              </a:ext>
            </a:extLst>
          </p:cNvPr>
          <p:cNvSpPr txBox="1"/>
          <p:nvPr/>
        </p:nvSpPr>
        <p:spPr>
          <a:xfrm>
            <a:off x="641907" y="4147363"/>
            <a:ext cx="4622983" cy="400110"/>
          </a:xfrm>
          <a:prstGeom prst="rect">
            <a:avLst/>
          </a:prstGeom>
          <a:noFill/>
        </p:spPr>
        <p:txBody>
          <a:bodyPr wrap="square" rtlCol="0">
            <a:spAutoFit/>
          </a:bodyPr>
          <a:lstStyle/>
          <a:p>
            <a:r>
              <a:rPr lang="en-US" altLang="ko-KR" sz="2000" dirty="0">
                <a:solidFill>
                  <a:srgbClr val="61C8B1"/>
                </a:solidFill>
                <a:latin typeface="나눔스퀘어OTF Bold" panose="020B0600000101010101" pitchFamily="34" charset="-127"/>
                <a:ea typeface="나눔스퀘어OTF Bold" panose="020B0600000101010101" pitchFamily="34" charset="-127"/>
              </a:rPr>
              <a:t>05  </a:t>
            </a:r>
            <a:r>
              <a:rPr lang="ko-KR" altLang="en-US" sz="2000" dirty="0">
                <a:latin typeface="나눔스퀘어OTF Bold" panose="020B0600000101010101" pitchFamily="34" charset="-127"/>
                <a:ea typeface="나눔스퀘어OTF Bold" panose="020B0600000101010101" pitchFamily="34" charset="-127"/>
              </a:rPr>
              <a:t>서비스 활용방안</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17" name="TextBox 16">
            <a:extLst>
              <a:ext uri="{FF2B5EF4-FFF2-40B4-BE49-F238E27FC236}">
                <a16:creationId xmlns:a16="http://schemas.microsoft.com/office/drawing/2014/main" id="{CFD49BAE-11E8-437E-B73F-1167EDED976C}"/>
              </a:ext>
            </a:extLst>
          </p:cNvPr>
          <p:cNvSpPr txBox="1"/>
          <p:nvPr/>
        </p:nvSpPr>
        <p:spPr>
          <a:xfrm>
            <a:off x="662706" y="4662754"/>
            <a:ext cx="4622983" cy="400110"/>
          </a:xfrm>
          <a:prstGeom prst="rect">
            <a:avLst/>
          </a:prstGeom>
          <a:noFill/>
        </p:spPr>
        <p:txBody>
          <a:bodyPr wrap="square" rtlCol="0">
            <a:spAutoFit/>
          </a:bodyPr>
          <a:lstStyle/>
          <a:p>
            <a:r>
              <a:rPr lang="en-US" altLang="ko-KR" sz="2000" dirty="0">
                <a:solidFill>
                  <a:srgbClr val="61C8B1"/>
                </a:solidFill>
                <a:latin typeface="나눔스퀘어OTF Bold" panose="020B0600000101010101" pitchFamily="34" charset="-127"/>
                <a:ea typeface="나눔스퀘어OTF Bold" panose="020B0600000101010101" pitchFamily="34" charset="-127"/>
              </a:rPr>
              <a:t>06  </a:t>
            </a:r>
            <a:r>
              <a:rPr lang="ko-KR" altLang="en-US" sz="2000" dirty="0">
                <a:latin typeface="나눔스퀘어OTF Bold" panose="020B0600000101010101" pitchFamily="34" charset="-127"/>
                <a:ea typeface="나눔스퀘어OTF Bold" panose="020B0600000101010101" pitchFamily="34" charset="-127"/>
              </a:rPr>
              <a:t>기대효과</a:t>
            </a:r>
            <a:r>
              <a:rPr lang="en-US" altLang="ko-KR" sz="2000" dirty="0">
                <a:latin typeface="나눔스퀘어OTF Bold" panose="020B0600000101010101" pitchFamily="34" charset="-127"/>
                <a:ea typeface="나눔스퀘어OTF Bold" panose="020B0600000101010101" pitchFamily="34" charset="-127"/>
              </a:rPr>
              <a:t>/</a:t>
            </a:r>
            <a:r>
              <a:rPr lang="ko-KR" altLang="en-US" sz="2000" dirty="0">
                <a:latin typeface="나눔스퀘어OTF Bold" panose="020B0600000101010101" pitchFamily="34" charset="-127"/>
                <a:ea typeface="나눔스퀘어OTF Bold" panose="020B0600000101010101" pitchFamily="34" charset="-127"/>
              </a:rPr>
              <a:t>향후과제</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10" name="직사각형 9"/>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11835865" y="6521116"/>
            <a:ext cx="356135" cy="33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3</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
        <p:nvSpPr>
          <p:cNvPr id="12" name="TextBox 11">
            <a:extLst>
              <a:ext uri="{FF2B5EF4-FFF2-40B4-BE49-F238E27FC236}">
                <a16:creationId xmlns:a16="http://schemas.microsoft.com/office/drawing/2014/main" id="{F3747F74-B3D8-4151-B1E3-03614D96CBC1}"/>
              </a:ext>
            </a:extLst>
          </p:cNvPr>
          <p:cNvSpPr txBox="1"/>
          <p:nvPr/>
        </p:nvSpPr>
        <p:spPr>
          <a:xfrm>
            <a:off x="656081" y="5153083"/>
            <a:ext cx="4622983" cy="400110"/>
          </a:xfrm>
          <a:prstGeom prst="rect">
            <a:avLst/>
          </a:prstGeom>
          <a:noFill/>
        </p:spPr>
        <p:txBody>
          <a:bodyPr wrap="square" rtlCol="0">
            <a:spAutoFit/>
          </a:bodyPr>
          <a:lstStyle/>
          <a:p>
            <a:r>
              <a:rPr lang="en-US" altLang="ko-KR" sz="2000" dirty="0">
                <a:solidFill>
                  <a:srgbClr val="61C8B1"/>
                </a:solidFill>
                <a:latin typeface="나눔스퀘어OTF Bold" panose="020B0600000101010101" pitchFamily="34" charset="-127"/>
                <a:ea typeface="나눔스퀘어OTF Bold" panose="020B0600000101010101" pitchFamily="34" charset="-127"/>
              </a:rPr>
              <a:t>07  </a:t>
            </a:r>
            <a:r>
              <a:rPr lang="ko-KR" altLang="en-US" sz="2000" dirty="0">
                <a:latin typeface="나눔스퀘어OTF Bold" panose="020B0600000101010101" pitchFamily="34" charset="-127"/>
                <a:ea typeface="나눔스퀘어OTF Bold" panose="020B0600000101010101" pitchFamily="34" charset="-127"/>
              </a:rPr>
              <a:t>부록</a:t>
            </a:r>
            <a:endParaRPr lang="en-US" altLang="ko-KR" sz="2000" dirty="0">
              <a:latin typeface="나눔스퀘어OTF Bold" panose="020B0600000101010101" pitchFamily="34" charset="-127"/>
              <a:ea typeface="나눔스퀘어OTF Bold" panose="020B0600000101010101" pitchFamily="34" charset="-127"/>
            </a:endParaRPr>
          </a:p>
        </p:txBody>
      </p:sp>
    </p:spTree>
    <p:extLst>
      <p:ext uri="{BB962C8B-B14F-4D97-AF65-F5344CB8AC3E}">
        <p14:creationId xmlns:p14="http://schemas.microsoft.com/office/powerpoint/2010/main" val="4211807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11" name="직사각형 10"/>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TextBox 20">
            <a:extLst>
              <a:ext uri="{FF2B5EF4-FFF2-40B4-BE49-F238E27FC236}">
                <a16:creationId xmlns:a16="http://schemas.microsoft.com/office/drawing/2014/main" id="{D37FD0EC-9BD1-4828-A759-6C947836DC4B}"/>
              </a:ext>
            </a:extLst>
          </p:cNvPr>
          <p:cNvSpPr txBox="1"/>
          <p:nvPr/>
        </p:nvSpPr>
        <p:spPr>
          <a:xfrm>
            <a:off x="826852" y="251384"/>
            <a:ext cx="222528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서비스 활용방안</a:t>
            </a:r>
          </a:p>
        </p:txBody>
      </p:sp>
      <p:sp>
        <p:nvSpPr>
          <p:cNvPr id="22" name="TextBox 21">
            <a:extLst>
              <a:ext uri="{FF2B5EF4-FFF2-40B4-BE49-F238E27FC236}">
                <a16:creationId xmlns:a16="http://schemas.microsoft.com/office/drawing/2014/main" id="{05112674-87EB-42E3-953B-C13B670D4429}"/>
              </a:ext>
            </a:extLst>
          </p:cNvPr>
          <p:cNvSpPr txBox="1"/>
          <p:nvPr/>
        </p:nvSpPr>
        <p:spPr>
          <a:xfrm>
            <a:off x="263672" y="168089"/>
            <a:ext cx="373820"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5</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0" name="직사각형 9">
            <a:extLst>
              <a:ext uri="{FF2B5EF4-FFF2-40B4-BE49-F238E27FC236}">
                <a16:creationId xmlns:a16="http://schemas.microsoft.com/office/drawing/2014/main" id="{01DF0343-8AEA-4BD7-95E9-8B18A229BDFD}"/>
              </a:ext>
            </a:extLst>
          </p:cNvPr>
          <p:cNvSpPr/>
          <p:nvPr/>
        </p:nvSpPr>
        <p:spPr>
          <a:xfrm>
            <a:off x="1777241" y="866283"/>
            <a:ext cx="8637519" cy="379470"/>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나눔스퀘어OTF ExtraBold" panose="020B0600000101010101" pitchFamily="34" charset="-127"/>
                <a:ea typeface="나눔스퀘어OTF ExtraBold" panose="020B0600000101010101" pitchFamily="34" charset="-127"/>
              </a:rPr>
              <a:t>Chrome</a:t>
            </a:r>
            <a:r>
              <a:rPr lang="ko-KR" altLang="en-US" sz="1600" dirty="0">
                <a:latin typeface="나눔스퀘어OTF ExtraBold" panose="020B0600000101010101" pitchFamily="34" charset="-127"/>
                <a:ea typeface="나눔스퀘어OTF ExtraBold" panose="020B0600000101010101" pitchFamily="34" charset="-127"/>
              </a:rPr>
              <a:t> </a:t>
            </a:r>
            <a:r>
              <a:rPr lang="en-US" altLang="ko-KR" sz="1600" dirty="0">
                <a:latin typeface="나눔스퀘어OTF ExtraBold" panose="020B0600000101010101" pitchFamily="34" charset="-127"/>
                <a:ea typeface="나눔스퀘어OTF ExtraBold" panose="020B0600000101010101" pitchFamily="34" charset="-127"/>
              </a:rPr>
              <a:t>Extension</a:t>
            </a:r>
            <a:r>
              <a:rPr lang="ko-KR" altLang="en-US" sz="1600" dirty="0">
                <a:latin typeface="나눔스퀘어OTF ExtraBold" panose="020B0600000101010101" pitchFamily="34" charset="-127"/>
                <a:ea typeface="나눔스퀘어OTF ExtraBold" panose="020B0600000101010101" pitchFamily="34" charset="-127"/>
              </a:rPr>
              <a:t>을 통한 불공정 이용약관 판별 영상</a:t>
            </a:r>
          </a:p>
        </p:txBody>
      </p:sp>
      <p:pic>
        <p:nvPicPr>
          <p:cNvPr id="8" name="익스텐션 DEMO 영상 버전1">
            <a:hlinkClick r:id="" action="ppaction://media"/>
            <a:extLst>
              <a:ext uri="{FF2B5EF4-FFF2-40B4-BE49-F238E27FC236}">
                <a16:creationId xmlns:a16="http://schemas.microsoft.com/office/drawing/2014/main" id="{ED040A55-E0B8-46AC-883A-71471CC20B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7240" y="1310881"/>
            <a:ext cx="8637520" cy="5384428"/>
          </a:xfrm>
          <a:prstGeom prst="rect">
            <a:avLst/>
          </a:prstGeom>
        </p:spPr>
      </p:pic>
      <p:sp>
        <p:nvSpPr>
          <p:cNvPr id="9" name="직사각형 8"/>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21</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73332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11" name="직사각형 10"/>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164070" y="820057"/>
            <a:ext cx="11880786" cy="336081"/>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err="1">
                <a:latin typeface="나눔스퀘어OTF ExtraBold" panose="020B0600000101010101" pitchFamily="34" charset="-127"/>
                <a:ea typeface="나눔스퀘어OTF ExtraBold" panose="020B0600000101010101" pitchFamily="34" charset="-127"/>
              </a:rPr>
              <a:t>차별점</a:t>
            </a:r>
            <a:r>
              <a:rPr lang="ko-KR" altLang="en-US" sz="2000" dirty="0">
                <a:latin typeface="나눔스퀘어OTF ExtraBold" panose="020B0600000101010101" pitchFamily="34" charset="-127"/>
                <a:ea typeface="나눔스퀘어OTF ExtraBold" panose="020B0600000101010101" pitchFamily="34" charset="-127"/>
              </a:rPr>
              <a:t> </a:t>
            </a:r>
            <a:r>
              <a:rPr lang="en-US" altLang="ko-KR" sz="2000" dirty="0">
                <a:latin typeface="나눔스퀘어OTF ExtraBold" panose="020B0600000101010101" pitchFamily="34" charset="-127"/>
                <a:ea typeface="나눔스퀘어OTF ExtraBold" panose="020B0600000101010101" pitchFamily="34" charset="-127"/>
              </a:rPr>
              <a:t>&amp; </a:t>
            </a:r>
            <a:r>
              <a:rPr lang="ko-KR" altLang="en-US" sz="2000" dirty="0">
                <a:latin typeface="나눔스퀘어OTF ExtraBold" panose="020B0600000101010101" pitchFamily="34" charset="-127"/>
                <a:ea typeface="나눔스퀘어OTF ExtraBold" panose="020B0600000101010101" pitchFamily="34" charset="-127"/>
              </a:rPr>
              <a:t>한계점</a:t>
            </a:r>
          </a:p>
        </p:txBody>
      </p:sp>
      <p:sp>
        <p:nvSpPr>
          <p:cNvPr id="17" name="직사각형 16">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TextBox 17">
            <a:extLst>
              <a:ext uri="{FF2B5EF4-FFF2-40B4-BE49-F238E27FC236}">
                <a16:creationId xmlns:a16="http://schemas.microsoft.com/office/drawing/2014/main" id="{D37FD0EC-9BD1-4828-A759-6C947836DC4B}"/>
              </a:ext>
            </a:extLst>
          </p:cNvPr>
          <p:cNvSpPr txBox="1"/>
          <p:nvPr/>
        </p:nvSpPr>
        <p:spPr>
          <a:xfrm>
            <a:off x="826852" y="251384"/>
            <a:ext cx="222528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서비스 활용방안</a:t>
            </a:r>
          </a:p>
        </p:txBody>
      </p:sp>
      <p:sp>
        <p:nvSpPr>
          <p:cNvPr id="19" name="TextBox 18">
            <a:extLst>
              <a:ext uri="{FF2B5EF4-FFF2-40B4-BE49-F238E27FC236}">
                <a16:creationId xmlns:a16="http://schemas.microsoft.com/office/drawing/2014/main" id="{05112674-87EB-42E3-953B-C13B670D4429}"/>
              </a:ext>
            </a:extLst>
          </p:cNvPr>
          <p:cNvSpPr txBox="1"/>
          <p:nvPr/>
        </p:nvSpPr>
        <p:spPr>
          <a:xfrm>
            <a:off x="263672" y="168089"/>
            <a:ext cx="373820"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5</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grpSp>
        <p:nvGrpSpPr>
          <p:cNvPr id="5" name="그룹 4"/>
          <p:cNvGrpSpPr/>
          <p:nvPr/>
        </p:nvGrpSpPr>
        <p:grpSpPr>
          <a:xfrm>
            <a:off x="3909452" y="1781844"/>
            <a:ext cx="4179816" cy="4183255"/>
            <a:chOff x="3894001" y="1429406"/>
            <a:chExt cx="4179816" cy="4183255"/>
          </a:xfrm>
        </p:grpSpPr>
        <p:sp>
          <p:nvSpPr>
            <p:cNvPr id="14" name="오각형 13"/>
            <p:cNvSpPr/>
            <p:nvPr/>
          </p:nvSpPr>
          <p:spPr>
            <a:xfrm>
              <a:off x="6886080" y="2616712"/>
              <a:ext cx="1187737" cy="904322"/>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각형 14"/>
            <p:cNvSpPr/>
            <p:nvPr/>
          </p:nvSpPr>
          <p:spPr>
            <a:xfrm rot="5400000">
              <a:off x="5840050" y="4566632"/>
              <a:ext cx="1187737" cy="904322"/>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오각형 19"/>
            <p:cNvSpPr/>
            <p:nvPr/>
          </p:nvSpPr>
          <p:spPr>
            <a:xfrm rot="10800000">
              <a:off x="3894001" y="3520602"/>
              <a:ext cx="1187737" cy="904322"/>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오각형 3"/>
            <p:cNvSpPr/>
            <p:nvPr/>
          </p:nvSpPr>
          <p:spPr>
            <a:xfrm rot="16200000">
              <a:off x="4937451" y="1571114"/>
              <a:ext cx="1187737" cy="904322"/>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5080019" y="2617144"/>
              <a:ext cx="903890" cy="903890"/>
            </a:xfrm>
            <a:prstGeom prst="rect">
              <a:avLst/>
            </a:prstGeom>
            <a:solidFill>
              <a:schemeClr val="accent1"/>
            </a:solidFill>
            <a:ln>
              <a:noFill/>
            </a:ln>
            <a:effectLst>
              <a:outerShdw blurRad="127000" dist="635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5983479" y="2617144"/>
              <a:ext cx="903890" cy="903890"/>
            </a:xfrm>
            <a:prstGeom prst="rect">
              <a:avLst/>
            </a:prstGeom>
            <a:solidFill>
              <a:schemeClr val="accent2"/>
            </a:solidFill>
            <a:ln>
              <a:noFill/>
            </a:ln>
            <a:effectLst>
              <a:outerShdw blurRad="1016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5983909" y="3521034"/>
              <a:ext cx="903890" cy="903890"/>
            </a:xfrm>
            <a:prstGeom prst="rect">
              <a:avLst/>
            </a:prstGeom>
            <a:solidFill>
              <a:schemeClr val="tx2">
                <a:lumMod val="60000"/>
                <a:lumOff val="40000"/>
              </a:schemeClr>
            </a:soli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5080880" y="3521034"/>
              <a:ext cx="903890" cy="903890"/>
            </a:xfrm>
            <a:prstGeom prst="rect">
              <a:avLst/>
            </a:prstGeom>
            <a:solidFill>
              <a:schemeClr val="accent4"/>
            </a:solidFill>
            <a:ln>
              <a:noFill/>
            </a:ln>
            <a:effectLst>
              <a:outerShdw blurRad="1270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p:cNvSpPr txBox="1"/>
          <p:nvPr/>
        </p:nvSpPr>
        <p:spPr>
          <a:xfrm>
            <a:off x="5070752" y="2153492"/>
            <a:ext cx="1033711" cy="830997"/>
          </a:xfrm>
          <a:prstGeom prst="rect">
            <a:avLst/>
          </a:prstGeom>
          <a:noFill/>
        </p:spPr>
        <p:txBody>
          <a:bodyPr wrap="square" rtlCol="0">
            <a:spAutoFit/>
          </a:bodyPr>
          <a:lstStyle/>
          <a:p>
            <a:r>
              <a:rPr lang="en-US" altLang="ko-KR" sz="4800" dirty="0">
                <a:solidFill>
                  <a:schemeClr val="bg1"/>
                </a:solidFill>
                <a:latin typeface="나눔스퀘어OTF ExtraBold" panose="020B0600000101010101" pitchFamily="34" charset="-127"/>
                <a:ea typeface="나눔스퀘어OTF ExtraBold" panose="020B0600000101010101" pitchFamily="34" charset="-127"/>
              </a:rPr>
              <a:t>01</a:t>
            </a:r>
            <a:endParaRPr lang="ko-KR" altLang="en-US" dirty="0">
              <a:solidFill>
                <a:schemeClr val="bg1"/>
              </a:solidFill>
              <a:latin typeface="나눔스퀘어OTF ExtraBold" panose="020B0600000101010101" pitchFamily="34" charset="-127"/>
              <a:ea typeface="나눔스퀘어OTF ExtraBold" panose="020B0600000101010101" pitchFamily="34" charset="-127"/>
            </a:endParaRPr>
          </a:p>
        </p:txBody>
      </p:sp>
      <p:sp>
        <p:nvSpPr>
          <p:cNvPr id="22" name="직사각형 21"/>
          <p:cNvSpPr/>
          <p:nvPr/>
        </p:nvSpPr>
        <p:spPr>
          <a:xfrm>
            <a:off x="1531973" y="2633227"/>
            <a:ext cx="3273558" cy="509627"/>
          </a:xfrm>
          <a:prstGeom prst="rect">
            <a:avLst/>
          </a:prstGeom>
        </p:spPr>
        <p:txBody>
          <a:bodyPr wrap="square">
            <a:spAutoFit/>
          </a:bodyPr>
          <a:lstStyle/>
          <a:p>
            <a:pPr>
              <a:lnSpc>
                <a:spcPct val="150000"/>
              </a:lnSpc>
            </a:pPr>
            <a:r>
              <a:rPr lang="ko-KR" altLang="en-US" sz="2000" dirty="0">
                <a:latin typeface="나눔스퀘어OTF Bold" panose="020B0600000101010101" pitchFamily="34" charset="-127"/>
                <a:ea typeface="나눔스퀘어OTF Bold" panose="020B0600000101010101" pitchFamily="34" charset="-127"/>
              </a:rPr>
              <a:t>기존에 찾을 수 없었던 서비스</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23" name="직사각형 22"/>
          <p:cNvSpPr/>
          <p:nvPr/>
        </p:nvSpPr>
        <p:spPr>
          <a:xfrm>
            <a:off x="6427282" y="1620937"/>
            <a:ext cx="3795463" cy="1015663"/>
          </a:xfrm>
          <a:prstGeom prst="rect">
            <a:avLst/>
          </a:prstGeom>
        </p:spPr>
        <p:txBody>
          <a:bodyPr wrap="square">
            <a:spAutoFit/>
          </a:bodyPr>
          <a:lstStyle/>
          <a:p>
            <a:pPr>
              <a:lnSpc>
                <a:spcPct val="150000"/>
              </a:lnSpc>
            </a:pPr>
            <a:r>
              <a:rPr lang="ko-KR" altLang="en-US" sz="2000" dirty="0">
                <a:latin typeface="나눔스퀘어OTF Bold" panose="020B0600000101010101" pitchFamily="34" charset="-127"/>
                <a:ea typeface="나눔스퀘어OTF Bold" panose="020B0600000101010101" pitchFamily="34" charset="-127"/>
              </a:rPr>
              <a:t>불공정 약관 계약 체결 사전 방지 </a:t>
            </a:r>
            <a:endParaRPr lang="en-US" altLang="ko-KR" sz="2000" dirty="0">
              <a:latin typeface="나눔스퀘어OTF Bold" panose="020B0600000101010101" pitchFamily="34" charset="-127"/>
              <a:ea typeface="나눔스퀘어OTF Bold" panose="020B0600000101010101" pitchFamily="34" charset="-127"/>
            </a:endParaRPr>
          </a:p>
          <a:p>
            <a:pPr>
              <a:lnSpc>
                <a:spcPct val="150000"/>
              </a:lnSpc>
            </a:pPr>
            <a:r>
              <a:rPr lang="en-US" altLang="ko-KR" sz="2000" dirty="0">
                <a:latin typeface="나눔스퀘어OTF Bold" panose="020B0600000101010101" pitchFamily="34" charset="-127"/>
                <a:ea typeface="나눔스퀘어OTF Bold" panose="020B0600000101010101" pitchFamily="34" charset="-127"/>
              </a:rPr>
              <a:t>&amp; </a:t>
            </a:r>
            <a:r>
              <a:rPr lang="ko-KR" altLang="en-US" sz="2000" dirty="0">
                <a:latin typeface="나눔스퀘어OTF Bold" panose="020B0600000101010101" pitchFamily="34" charset="-127"/>
                <a:ea typeface="나눔스퀘어OTF Bold" panose="020B0600000101010101" pitchFamily="34" charset="-127"/>
              </a:rPr>
              <a:t>소비자의 자기정보통제권 보호</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25" name="TextBox 24"/>
          <p:cNvSpPr txBox="1"/>
          <p:nvPr/>
        </p:nvSpPr>
        <p:spPr>
          <a:xfrm>
            <a:off x="6900670" y="3021955"/>
            <a:ext cx="1033711" cy="830997"/>
          </a:xfrm>
          <a:prstGeom prst="rect">
            <a:avLst/>
          </a:prstGeom>
          <a:noFill/>
        </p:spPr>
        <p:txBody>
          <a:bodyPr wrap="square" rtlCol="0">
            <a:spAutoFit/>
          </a:bodyPr>
          <a:lstStyle/>
          <a:p>
            <a:r>
              <a:rPr lang="en-US" altLang="ko-KR" sz="4800" dirty="0">
                <a:solidFill>
                  <a:schemeClr val="bg1"/>
                </a:solidFill>
                <a:latin typeface="나눔스퀘어OTF ExtraBold" panose="020B0600000101010101" pitchFamily="34" charset="-127"/>
                <a:ea typeface="나눔스퀘어OTF ExtraBold" panose="020B0600000101010101" pitchFamily="34" charset="-127"/>
              </a:rPr>
              <a:t>02</a:t>
            </a:r>
            <a:endParaRPr lang="ko-KR" altLang="en-US" dirty="0">
              <a:solidFill>
                <a:schemeClr val="bg1"/>
              </a:solidFill>
              <a:latin typeface="나눔스퀘어OTF ExtraBold" panose="020B0600000101010101" pitchFamily="34" charset="-127"/>
              <a:ea typeface="나눔스퀘어OTF ExtraBold" panose="020B0600000101010101" pitchFamily="34" charset="-127"/>
            </a:endParaRPr>
          </a:p>
        </p:txBody>
      </p:sp>
      <p:sp>
        <p:nvSpPr>
          <p:cNvPr id="26" name="TextBox 25"/>
          <p:cNvSpPr txBox="1"/>
          <p:nvPr/>
        </p:nvSpPr>
        <p:spPr>
          <a:xfrm>
            <a:off x="5406886" y="3167154"/>
            <a:ext cx="1180644" cy="523220"/>
          </a:xfrm>
          <a:prstGeom prst="rect">
            <a:avLst/>
          </a:prstGeom>
          <a:noFill/>
        </p:spPr>
        <p:txBody>
          <a:bodyPr wrap="square" rtlCol="0">
            <a:spAutoFit/>
          </a:bodyPr>
          <a:lstStyle/>
          <a:p>
            <a:r>
              <a:rPr lang="ko-KR" altLang="en-US" sz="2800" dirty="0" err="1">
                <a:latin typeface="나눔스퀘어OTF ExtraBold" panose="020B0600000101010101" pitchFamily="34" charset="-127"/>
                <a:ea typeface="나눔스퀘어OTF ExtraBold" panose="020B0600000101010101" pitchFamily="34" charset="-127"/>
              </a:rPr>
              <a:t>차별점</a:t>
            </a:r>
            <a:endParaRPr lang="ko-KR" altLang="en-US" sz="1050" dirty="0">
              <a:latin typeface="나눔스퀘어OTF ExtraBold" panose="020B0600000101010101" pitchFamily="34" charset="-127"/>
              <a:ea typeface="나눔스퀘어OTF ExtraBold" panose="020B0600000101010101" pitchFamily="34" charset="-127"/>
            </a:endParaRPr>
          </a:p>
        </p:txBody>
      </p:sp>
      <p:sp>
        <p:nvSpPr>
          <p:cNvPr id="27" name="TextBox 26"/>
          <p:cNvSpPr txBox="1"/>
          <p:nvPr/>
        </p:nvSpPr>
        <p:spPr>
          <a:xfrm>
            <a:off x="5399053" y="4012453"/>
            <a:ext cx="1188477" cy="523220"/>
          </a:xfrm>
          <a:prstGeom prst="rect">
            <a:avLst/>
          </a:prstGeom>
          <a:noFill/>
        </p:spPr>
        <p:txBody>
          <a:bodyPr wrap="square" rtlCol="0">
            <a:spAutoFit/>
          </a:bodyPr>
          <a:lstStyle/>
          <a:p>
            <a:r>
              <a:rPr lang="ko-KR" altLang="en-US" sz="2800">
                <a:latin typeface="나눔스퀘어OTF ExtraBold" panose="020B0600000101010101" pitchFamily="34" charset="-127"/>
                <a:ea typeface="나눔스퀘어OTF ExtraBold" panose="020B0600000101010101" pitchFamily="34" charset="-127"/>
              </a:rPr>
              <a:t>한계점</a:t>
            </a:r>
            <a:endParaRPr lang="ko-KR" altLang="en-US" sz="1050" dirty="0">
              <a:latin typeface="나눔스퀘어OTF ExtraBold" panose="020B0600000101010101" pitchFamily="34" charset="-127"/>
              <a:ea typeface="나눔스퀘어OTF ExtraBold" panose="020B0600000101010101" pitchFamily="34" charset="-127"/>
            </a:endParaRPr>
          </a:p>
        </p:txBody>
      </p:sp>
      <p:sp>
        <p:nvSpPr>
          <p:cNvPr id="28" name="TextBox 27"/>
          <p:cNvSpPr txBox="1"/>
          <p:nvPr/>
        </p:nvSpPr>
        <p:spPr>
          <a:xfrm>
            <a:off x="5993291" y="4850255"/>
            <a:ext cx="1033711" cy="830997"/>
          </a:xfrm>
          <a:prstGeom prst="rect">
            <a:avLst/>
          </a:prstGeom>
          <a:noFill/>
        </p:spPr>
        <p:txBody>
          <a:bodyPr wrap="square" rtlCol="0">
            <a:spAutoFit/>
          </a:bodyPr>
          <a:lstStyle/>
          <a:p>
            <a:r>
              <a:rPr lang="en-US" altLang="ko-KR" sz="4800" dirty="0">
                <a:solidFill>
                  <a:schemeClr val="bg1"/>
                </a:solidFill>
                <a:latin typeface="나눔스퀘어OTF ExtraBold" panose="020B0600000101010101" pitchFamily="34" charset="-127"/>
                <a:ea typeface="나눔스퀘어OTF ExtraBold" panose="020B0600000101010101" pitchFamily="34" charset="-127"/>
              </a:rPr>
              <a:t>02</a:t>
            </a:r>
            <a:endParaRPr lang="ko-KR" altLang="en-US" dirty="0">
              <a:solidFill>
                <a:schemeClr val="bg1"/>
              </a:solidFill>
              <a:latin typeface="나눔스퀘어OTF ExtraBold" panose="020B0600000101010101" pitchFamily="34" charset="-127"/>
              <a:ea typeface="나눔스퀘어OTF ExtraBold" panose="020B0600000101010101" pitchFamily="34" charset="-127"/>
            </a:endParaRPr>
          </a:p>
        </p:txBody>
      </p:sp>
      <p:sp>
        <p:nvSpPr>
          <p:cNvPr id="29" name="TextBox 28"/>
          <p:cNvSpPr txBox="1"/>
          <p:nvPr/>
        </p:nvSpPr>
        <p:spPr>
          <a:xfrm>
            <a:off x="4148210" y="3905326"/>
            <a:ext cx="1033711" cy="830997"/>
          </a:xfrm>
          <a:prstGeom prst="rect">
            <a:avLst/>
          </a:prstGeom>
          <a:noFill/>
        </p:spPr>
        <p:txBody>
          <a:bodyPr wrap="square" rtlCol="0">
            <a:spAutoFit/>
          </a:bodyPr>
          <a:lstStyle/>
          <a:p>
            <a:r>
              <a:rPr lang="en-US" altLang="ko-KR" sz="4800" dirty="0">
                <a:solidFill>
                  <a:schemeClr val="bg1"/>
                </a:solidFill>
                <a:latin typeface="나눔스퀘어OTF ExtraBold" panose="020B0600000101010101" pitchFamily="34" charset="-127"/>
                <a:ea typeface="나눔스퀘어OTF ExtraBold" panose="020B0600000101010101" pitchFamily="34" charset="-127"/>
              </a:rPr>
              <a:t>01</a:t>
            </a:r>
            <a:endParaRPr lang="ko-KR" altLang="en-US" dirty="0">
              <a:solidFill>
                <a:schemeClr val="bg1"/>
              </a:solidFill>
              <a:latin typeface="나눔스퀘어OTF ExtraBold" panose="020B0600000101010101" pitchFamily="34" charset="-127"/>
              <a:ea typeface="나눔스퀘어OTF ExtraBold" panose="020B0600000101010101" pitchFamily="34" charset="-127"/>
            </a:endParaRPr>
          </a:p>
        </p:txBody>
      </p:sp>
      <p:sp>
        <p:nvSpPr>
          <p:cNvPr id="31" name="직사각형 30"/>
          <p:cNvSpPr/>
          <p:nvPr/>
        </p:nvSpPr>
        <p:spPr>
          <a:xfrm>
            <a:off x="7187101" y="4500363"/>
            <a:ext cx="4391180" cy="553998"/>
          </a:xfrm>
          <a:prstGeom prst="rect">
            <a:avLst/>
          </a:prstGeom>
        </p:spPr>
        <p:txBody>
          <a:bodyPr wrap="square">
            <a:spAutoFit/>
          </a:bodyPr>
          <a:lstStyle/>
          <a:p>
            <a:pPr>
              <a:lnSpc>
                <a:spcPct val="150000"/>
              </a:lnSpc>
            </a:pPr>
            <a:r>
              <a:rPr lang="ko-KR" altLang="en-US" sz="2000" dirty="0">
                <a:latin typeface="나눔스퀘어OTF Bold" panose="020B0600000101010101" pitchFamily="34" charset="-127"/>
                <a:ea typeface="나눔스퀘어OTF Bold" panose="020B0600000101010101" pitchFamily="34" charset="-127"/>
              </a:rPr>
              <a:t>서비스 분야의 이용약관 부문으로 한정</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32" name="직사각형 31"/>
          <p:cNvSpPr/>
          <p:nvPr/>
        </p:nvSpPr>
        <p:spPr>
          <a:xfrm>
            <a:off x="213940" y="4987715"/>
            <a:ext cx="5653880" cy="971292"/>
          </a:xfrm>
          <a:prstGeom prst="rect">
            <a:avLst/>
          </a:prstGeom>
        </p:spPr>
        <p:txBody>
          <a:bodyPr wrap="square">
            <a:spAutoFit/>
          </a:bodyPr>
          <a:lstStyle/>
          <a:p>
            <a:pPr algn="ctr">
              <a:lnSpc>
                <a:spcPct val="150000"/>
              </a:lnSpc>
            </a:pPr>
            <a:r>
              <a:rPr lang="ko-KR" altLang="en-US" sz="2000" dirty="0">
                <a:latin typeface="나눔스퀘어OTF Bold" panose="020B0600000101010101" pitchFamily="34" charset="-127"/>
                <a:ea typeface="나눔스퀘어OTF Bold" panose="020B0600000101010101" pitchFamily="34" charset="-127"/>
              </a:rPr>
              <a:t>불공정 약관 데이터가 일반 이용약관 데이터에 비해 </a:t>
            </a:r>
            <a:endParaRPr lang="en-US" altLang="ko-KR" sz="2000" dirty="0">
              <a:latin typeface="나눔스퀘어OTF Bold" panose="020B0600000101010101" pitchFamily="34" charset="-127"/>
              <a:ea typeface="나눔스퀘어OTF Bold" panose="020B0600000101010101" pitchFamily="34" charset="-127"/>
            </a:endParaRPr>
          </a:p>
          <a:p>
            <a:pPr algn="ctr">
              <a:lnSpc>
                <a:spcPct val="150000"/>
              </a:lnSpc>
            </a:pPr>
            <a:r>
              <a:rPr lang="ko-KR" altLang="en-US" sz="2000" dirty="0">
                <a:latin typeface="나눔스퀘어OTF Bold" panose="020B0600000101010101" pitchFamily="34" charset="-127"/>
                <a:ea typeface="나눔스퀘어OTF Bold" panose="020B0600000101010101" pitchFamily="34" charset="-127"/>
              </a:rPr>
              <a:t>상대적으로 부족</a:t>
            </a:r>
            <a:endParaRPr lang="en-US" altLang="ko-KR" sz="2000" dirty="0">
              <a:latin typeface="나눔스퀘어OTF Bold" panose="020B0600000101010101" pitchFamily="34" charset="-127"/>
              <a:ea typeface="나눔스퀘어OTF Bold" panose="020B0600000101010101" pitchFamily="34" charset="-127"/>
            </a:endParaRPr>
          </a:p>
        </p:txBody>
      </p:sp>
      <p:sp>
        <p:nvSpPr>
          <p:cNvPr id="30" name="직사각형 29"/>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22</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259493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24" name="직사각형 23"/>
          <p:cNvSpPr/>
          <p:nvPr/>
        </p:nvSpPr>
        <p:spPr>
          <a:xfrm>
            <a:off x="4846498" y="5997959"/>
            <a:ext cx="3351136" cy="311802"/>
          </a:xfrm>
          <a:prstGeom prst="rect">
            <a:avLst/>
          </a:prstGeom>
          <a:solidFill>
            <a:schemeClr val="accent2">
              <a:alpha val="7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1774542" y="948270"/>
            <a:ext cx="684110" cy="318051"/>
          </a:xfrm>
          <a:prstGeom prst="rect">
            <a:avLst/>
          </a:prstGeom>
          <a:solidFill>
            <a:schemeClr val="accent4">
              <a:lumMod val="60000"/>
              <a:lumOff val="40000"/>
              <a:alpha val="7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D37FD0EC-9BD1-4828-A759-6C947836DC4B}"/>
              </a:ext>
            </a:extLst>
          </p:cNvPr>
          <p:cNvSpPr txBox="1"/>
          <p:nvPr/>
        </p:nvSpPr>
        <p:spPr>
          <a:xfrm>
            <a:off x="826852" y="251384"/>
            <a:ext cx="1306768"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기대효과</a:t>
            </a:r>
          </a:p>
        </p:txBody>
      </p:sp>
      <p:sp>
        <p:nvSpPr>
          <p:cNvPr id="11" name="TextBox 10">
            <a:extLst>
              <a:ext uri="{FF2B5EF4-FFF2-40B4-BE49-F238E27FC236}">
                <a16:creationId xmlns:a16="http://schemas.microsoft.com/office/drawing/2014/main" id="{05112674-87EB-42E3-953B-C13B670D4429}"/>
              </a:ext>
            </a:extLst>
          </p:cNvPr>
          <p:cNvSpPr txBox="1"/>
          <p:nvPr/>
        </p:nvSpPr>
        <p:spPr>
          <a:xfrm>
            <a:off x="263672" y="168089"/>
            <a:ext cx="373820"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6</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38" name="직사각형 137">
            <a:extLst>
              <a:ext uri="{FF2B5EF4-FFF2-40B4-BE49-F238E27FC236}">
                <a16:creationId xmlns:a16="http://schemas.microsoft.com/office/drawing/2014/main" id="{025F90F8-C90D-4735-9A2E-5E32026F17C1}"/>
              </a:ext>
            </a:extLst>
          </p:cNvPr>
          <p:cNvSpPr/>
          <p:nvPr/>
        </p:nvSpPr>
        <p:spPr>
          <a:xfrm>
            <a:off x="9963397" y="6457890"/>
            <a:ext cx="2228603" cy="379954"/>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743012" y="721699"/>
            <a:ext cx="8805093" cy="954107"/>
          </a:xfrm>
          <a:prstGeom prst="rect">
            <a:avLst/>
          </a:prstGeom>
        </p:spPr>
        <p:txBody>
          <a:bodyPr wrap="square">
            <a:spAutoFit/>
          </a:bodyPr>
          <a:lstStyle/>
          <a:p>
            <a:pPr>
              <a:lnSpc>
                <a:spcPct val="150000"/>
              </a:lnSpc>
            </a:pPr>
            <a:r>
              <a:rPr lang="ko-KR" altLang="en-US" sz="2400" dirty="0">
                <a:latin typeface="나눔스퀘어 Bold" panose="020B0600000101010101" pitchFamily="50" charset="-127"/>
                <a:ea typeface="나눔스퀘어 Bold" panose="020B0600000101010101" pitchFamily="50" charset="-127"/>
              </a:rPr>
              <a:t>약관은 사업자가 일방적으로 마련한 계약</a:t>
            </a:r>
            <a:endParaRPr lang="en-US" altLang="ko-KR" sz="2400" dirty="0">
              <a:latin typeface="나눔스퀘어 Bold" panose="020B0600000101010101" pitchFamily="50" charset="-127"/>
              <a:ea typeface="나눔스퀘어 Bold" panose="020B0600000101010101" pitchFamily="50" charset="-127"/>
            </a:endParaRPr>
          </a:p>
          <a:p>
            <a:pPr marL="457200" indent="-457200">
              <a:buFont typeface="Wingdings" panose="05000000000000000000" pitchFamily="2" charset="2"/>
              <a:buChar char="à"/>
            </a:pPr>
            <a:r>
              <a:rPr lang="ko-KR" altLang="en-US" sz="2000" dirty="0">
                <a:latin typeface="나눔스퀘어 Bold" panose="020B0600000101010101" pitchFamily="50" charset="-127"/>
                <a:ea typeface="나눔스퀘어 Bold" panose="020B0600000101010101" pitchFamily="50" charset="-127"/>
              </a:rPr>
              <a:t>소비자의 정상적인 기대나 합리적 이익을 약관에 제대로 반영하지 않을 수 있음</a:t>
            </a:r>
            <a:endParaRPr lang="en-US" altLang="ko-KR" sz="2400" dirty="0">
              <a:latin typeface="나눔스퀘어 Bold" panose="020B0600000101010101" pitchFamily="50" charset="-127"/>
              <a:ea typeface="나눔스퀘어 Bold" panose="020B0600000101010101" pitchFamily="50" charset="-127"/>
            </a:endParaRPr>
          </a:p>
        </p:txBody>
      </p:sp>
      <p:grpSp>
        <p:nvGrpSpPr>
          <p:cNvPr id="12" name="그룹 11"/>
          <p:cNvGrpSpPr/>
          <p:nvPr/>
        </p:nvGrpSpPr>
        <p:grpSpPr>
          <a:xfrm>
            <a:off x="1107618" y="2111832"/>
            <a:ext cx="9992180" cy="3196196"/>
            <a:chOff x="1107620" y="1838565"/>
            <a:chExt cx="9992180" cy="3196196"/>
          </a:xfrm>
        </p:grpSpPr>
        <p:grpSp>
          <p:nvGrpSpPr>
            <p:cNvPr id="6" name="그룹 5"/>
            <p:cNvGrpSpPr/>
            <p:nvPr/>
          </p:nvGrpSpPr>
          <p:grpSpPr>
            <a:xfrm>
              <a:off x="1107620" y="1838565"/>
              <a:ext cx="3196094" cy="3196094"/>
              <a:chOff x="897064" y="1828807"/>
              <a:chExt cx="3196094" cy="3196094"/>
            </a:xfrm>
          </p:grpSpPr>
          <p:sp>
            <p:nvSpPr>
              <p:cNvPr id="2" name="타원 1"/>
              <p:cNvSpPr/>
              <p:nvPr/>
            </p:nvSpPr>
            <p:spPr>
              <a:xfrm>
                <a:off x="897064" y="1828807"/>
                <a:ext cx="3196094" cy="3196094"/>
              </a:xfrm>
              <a:prstGeom prst="ellipse">
                <a:avLst/>
              </a:prstGeom>
              <a:solidFill>
                <a:schemeClr val="accent2">
                  <a:lumMod val="40000"/>
                  <a:lumOff val="60000"/>
                </a:schemeClr>
              </a:solidFill>
              <a:ln w="3810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1166654" y="2956216"/>
                <a:ext cx="2659703" cy="1058303"/>
              </a:xfrm>
              <a:prstGeom prst="rect">
                <a:avLst/>
              </a:prstGeom>
            </p:spPr>
            <p:txBody>
              <a:bodyPr wrap="none">
                <a:spAutoFit/>
              </a:bodyPr>
              <a:lstStyle/>
              <a:p>
                <a:pPr algn="ctr">
                  <a:lnSpc>
                    <a:spcPct val="150000"/>
                  </a:lnSpc>
                </a:pPr>
                <a:r>
                  <a:rPr lang="ko-KR" altLang="en-US" sz="2200" dirty="0">
                    <a:latin typeface="나눔스퀘어 Bold" panose="020B0600000101010101" pitchFamily="50" charset="-127"/>
                    <a:ea typeface="나눔스퀘어 Bold" panose="020B0600000101010101" pitchFamily="50" charset="-127"/>
                  </a:rPr>
                  <a:t>약관 동의 시</a:t>
                </a:r>
                <a:r>
                  <a:rPr lang="en-US" altLang="ko-KR" sz="2200" dirty="0">
                    <a:latin typeface="나눔스퀘어 Bold" panose="020B0600000101010101" pitchFamily="50" charset="-127"/>
                    <a:ea typeface="나눔스퀘어 Bold" panose="020B0600000101010101" pitchFamily="50" charset="-127"/>
                  </a:rPr>
                  <a:t> </a:t>
                </a:r>
                <a:r>
                  <a:rPr lang="ko-KR" altLang="en-US" sz="2200" dirty="0">
                    <a:latin typeface="나눔스퀘어 Bold" panose="020B0600000101010101" pitchFamily="50" charset="-127"/>
                    <a:ea typeface="나눔스퀘어 Bold" panose="020B0600000101010101" pitchFamily="50" charset="-127"/>
                  </a:rPr>
                  <a:t>한 번 더 </a:t>
                </a:r>
                <a:endParaRPr lang="en-US" altLang="ko-KR" sz="2200" dirty="0">
                  <a:latin typeface="나눔스퀘어 Bold" panose="020B0600000101010101" pitchFamily="50" charset="-127"/>
                  <a:ea typeface="나눔스퀘어 Bold" panose="020B0600000101010101" pitchFamily="50" charset="-127"/>
                </a:endParaRPr>
              </a:p>
              <a:p>
                <a:pPr algn="ctr">
                  <a:lnSpc>
                    <a:spcPct val="150000"/>
                  </a:lnSpc>
                </a:pPr>
                <a:r>
                  <a:rPr lang="ko-KR" altLang="en-US" sz="2200" dirty="0">
                    <a:latin typeface="나눔스퀘어 Bold" panose="020B0600000101010101" pitchFamily="50" charset="-127"/>
                    <a:ea typeface="나눔스퀘어 Bold" panose="020B0600000101010101" pitchFamily="50" charset="-127"/>
                  </a:rPr>
                  <a:t>검토해 볼 수 있다</a:t>
                </a:r>
                <a:endParaRPr lang="ko-KR" altLang="en-US" sz="2200" dirty="0"/>
              </a:p>
            </p:txBody>
          </p:sp>
        </p:grpSp>
        <p:grpSp>
          <p:nvGrpSpPr>
            <p:cNvPr id="7" name="그룹 6"/>
            <p:cNvGrpSpPr/>
            <p:nvPr/>
          </p:nvGrpSpPr>
          <p:grpSpPr>
            <a:xfrm>
              <a:off x="4505663" y="1838667"/>
              <a:ext cx="3196094" cy="3196094"/>
              <a:chOff x="4505663" y="1838667"/>
              <a:chExt cx="3196094" cy="3196094"/>
            </a:xfrm>
          </p:grpSpPr>
          <p:sp>
            <p:nvSpPr>
              <p:cNvPr id="15" name="타원 14"/>
              <p:cNvSpPr/>
              <p:nvPr/>
            </p:nvSpPr>
            <p:spPr>
              <a:xfrm>
                <a:off x="4505663" y="1838667"/>
                <a:ext cx="3196094" cy="3196094"/>
              </a:xfrm>
              <a:prstGeom prst="ellipse">
                <a:avLst/>
              </a:prstGeom>
              <a:solidFill>
                <a:schemeClr val="accent4">
                  <a:lumMod val="60000"/>
                  <a:lumOff val="40000"/>
                </a:schemeClr>
              </a:solidFill>
              <a:ln w="3810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4945886" y="2946096"/>
                <a:ext cx="2307042" cy="1058303"/>
              </a:xfrm>
              <a:prstGeom prst="rect">
                <a:avLst/>
              </a:prstGeom>
            </p:spPr>
            <p:txBody>
              <a:bodyPr wrap="none">
                <a:spAutoFit/>
              </a:bodyPr>
              <a:lstStyle/>
              <a:p>
                <a:pPr algn="ctr">
                  <a:lnSpc>
                    <a:spcPct val="150000"/>
                  </a:lnSpc>
                </a:pPr>
                <a:r>
                  <a:rPr lang="ko-KR" altLang="en-US" sz="2200" dirty="0">
                    <a:latin typeface="나눔스퀘어 Bold" panose="020B0600000101010101" pitchFamily="50" charset="-127"/>
                    <a:ea typeface="나눔스퀘어 Bold" panose="020B0600000101010101" pitchFamily="50" charset="-127"/>
                  </a:rPr>
                  <a:t>약관 동의에 대한 </a:t>
                </a:r>
                <a:endParaRPr lang="en-US" altLang="ko-KR" sz="2200" dirty="0">
                  <a:latin typeface="나눔스퀘어 Bold" panose="020B0600000101010101" pitchFamily="50" charset="-127"/>
                  <a:ea typeface="나눔스퀘어 Bold" panose="020B0600000101010101" pitchFamily="50" charset="-127"/>
                </a:endParaRPr>
              </a:p>
              <a:p>
                <a:pPr algn="ctr">
                  <a:lnSpc>
                    <a:spcPct val="150000"/>
                  </a:lnSpc>
                </a:pPr>
                <a:r>
                  <a:rPr lang="ko-KR" altLang="en-US" sz="2200" dirty="0">
                    <a:latin typeface="나눔스퀘어 Bold" panose="020B0600000101010101" pitchFamily="50" charset="-127"/>
                    <a:ea typeface="나눔스퀘어 Bold" panose="020B0600000101010101" pitchFamily="50" charset="-127"/>
                  </a:rPr>
                  <a:t>책임감을 부여한다</a:t>
                </a:r>
                <a:endParaRPr lang="ko-KR" altLang="en-US" sz="2200" dirty="0"/>
              </a:p>
            </p:txBody>
          </p:sp>
        </p:grpSp>
        <p:grpSp>
          <p:nvGrpSpPr>
            <p:cNvPr id="8" name="그룹 7"/>
            <p:cNvGrpSpPr/>
            <p:nvPr/>
          </p:nvGrpSpPr>
          <p:grpSpPr>
            <a:xfrm>
              <a:off x="7903706" y="1838565"/>
              <a:ext cx="3196094" cy="3196094"/>
              <a:chOff x="8105656" y="1838667"/>
              <a:chExt cx="3196094" cy="3196094"/>
            </a:xfrm>
          </p:grpSpPr>
          <p:sp>
            <p:nvSpPr>
              <p:cNvPr id="17" name="타원 16"/>
              <p:cNvSpPr/>
              <p:nvPr/>
            </p:nvSpPr>
            <p:spPr>
              <a:xfrm>
                <a:off x="8105656" y="1838667"/>
                <a:ext cx="3196094" cy="3196094"/>
              </a:xfrm>
              <a:prstGeom prst="ellipse">
                <a:avLst/>
              </a:prstGeom>
              <a:solidFill>
                <a:schemeClr val="accent1">
                  <a:lumMod val="60000"/>
                  <a:lumOff val="40000"/>
                </a:schemeClr>
              </a:solidFill>
              <a:ln w="38100">
                <a:no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8125185" y="2979648"/>
                <a:ext cx="3169708" cy="1059136"/>
              </a:xfrm>
              <a:prstGeom prst="rect">
                <a:avLst/>
              </a:prstGeom>
            </p:spPr>
            <p:txBody>
              <a:bodyPr wrap="square">
                <a:spAutoFit/>
              </a:bodyPr>
              <a:lstStyle/>
              <a:p>
                <a:pPr algn="ctr">
                  <a:lnSpc>
                    <a:spcPct val="150000"/>
                  </a:lnSpc>
                </a:pPr>
                <a:r>
                  <a:rPr lang="ko-KR" altLang="en-US" sz="2200" dirty="0">
                    <a:latin typeface="나눔스퀘어 Bold" panose="020B0600000101010101" pitchFamily="50" charset="-127"/>
                    <a:ea typeface="나눔스퀘어 Bold" panose="020B0600000101010101" pitchFamily="50" charset="-127"/>
                  </a:rPr>
                  <a:t>불공정 </a:t>
                </a:r>
                <a:r>
                  <a:rPr lang="ko-KR" altLang="en-US" sz="2200" dirty="0" err="1">
                    <a:latin typeface="나눔스퀘어 Bold" panose="020B0600000101010101" pitchFamily="50" charset="-127"/>
                    <a:ea typeface="나눔스퀘어 Bold" panose="020B0600000101010101" pitchFamily="50" charset="-127"/>
                  </a:rPr>
                  <a:t>약관으로부터의</a:t>
                </a:r>
                <a:r>
                  <a:rPr lang="ko-KR" altLang="en-US" sz="2200" dirty="0">
                    <a:latin typeface="나눔스퀘어 Bold" panose="020B0600000101010101" pitchFamily="50" charset="-127"/>
                    <a:ea typeface="나눔스퀘어 Bold" panose="020B0600000101010101" pitchFamily="50" charset="-127"/>
                  </a:rPr>
                  <a:t> </a:t>
                </a:r>
                <a:endParaRPr lang="en-US" altLang="ko-KR" sz="2200" dirty="0">
                  <a:latin typeface="나눔스퀘어 Bold" panose="020B0600000101010101" pitchFamily="50" charset="-127"/>
                  <a:ea typeface="나눔스퀘어 Bold" panose="020B0600000101010101" pitchFamily="50" charset="-127"/>
                </a:endParaRPr>
              </a:p>
              <a:p>
                <a:pPr algn="ctr">
                  <a:lnSpc>
                    <a:spcPct val="150000"/>
                  </a:lnSpc>
                </a:pPr>
                <a:r>
                  <a:rPr lang="ko-KR" altLang="en-US" sz="2200" dirty="0">
                    <a:latin typeface="나눔스퀘어 Bold" panose="020B0600000101010101" pitchFamily="50" charset="-127"/>
                    <a:ea typeface="나눔스퀘어 Bold" panose="020B0600000101010101" pitchFamily="50" charset="-127"/>
                  </a:rPr>
                  <a:t>피해를 예방한다</a:t>
                </a:r>
                <a:endParaRPr lang="en-US" altLang="ko-KR" sz="2200" dirty="0">
                  <a:latin typeface="나눔스퀘어 Bold" panose="020B0600000101010101" pitchFamily="50" charset="-127"/>
                  <a:ea typeface="나눔스퀘어 Bold" panose="020B0600000101010101" pitchFamily="50" charset="-127"/>
                </a:endParaRPr>
              </a:p>
            </p:txBody>
          </p:sp>
        </p:grpSp>
      </p:grpSp>
      <p:sp>
        <p:nvSpPr>
          <p:cNvPr id="19" name="직사각형 18"/>
          <p:cNvSpPr/>
          <p:nvPr/>
        </p:nvSpPr>
        <p:spPr>
          <a:xfrm>
            <a:off x="826852" y="5786954"/>
            <a:ext cx="10015323" cy="589713"/>
          </a:xfrm>
          <a:prstGeom prst="rect">
            <a:avLst/>
          </a:prstGeom>
        </p:spPr>
        <p:txBody>
          <a:bodyPr wrap="square">
            <a:spAutoFit/>
          </a:bodyPr>
          <a:lstStyle/>
          <a:p>
            <a:pPr>
              <a:lnSpc>
                <a:spcPct val="150000"/>
              </a:lnSpc>
            </a:pPr>
            <a:r>
              <a:rPr lang="en-US" altLang="ko-KR" sz="2400" dirty="0">
                <a:latin typeface="나눔스퀘어 Bold" panose="020B0600000101010101" pitchFamily="50" charset="-127"/>
                <a:ea typeface="나눔스퀘어 Bold" panose="020B0600000101010101" pitchFamily="50" charset="-127"/>
                <a:sym typeface="Wingdings" panose="05000000000000000000" pitchFamily="2" charset="2"/>
              </a:rPr>
              <a:t> </a:t>
            </a:r>
            <a:r>
              <a:rPr lang="ko-KR" altLang="en-US" sz="2400" dirty="0">
                <a:latin typeface="나눔스퀘어 Bold" panose="020B0600000101010101" pitchFamily="50" charset="-127"/>
                <a:ea typeface="나눔스퀘어 Bold" panose="020B0600000101010101" pitchFamily="50" charset="-127"/>
              </a:rPr>
              <a:t>기대효과를 통하여 부가적인 사회적</a:t>
            </a:r>
            <a:r>
              <a:rPr lang="en-US" altLang="ko-KR" sz="2400" dirty="0">
                <a:latin typeface="나눔스퀘어 Bold" panose="020B0600000101010101" pitchFamily="50" charset="-127"/>
                <a:ea typeface="나눔스퀘어 Bold" panose="020B0600000101010101" pitchFamily="50" charset="-127"/>
              </a:rPr>
              <a:t>/</a:t>
            </a:r>
            <a:r>
              <a:rPr lang="ko-KR" altLang="en-US" sz="2400" dirty="0">
                <a:latin typeface="나눔스퀘어 Bold" panose="020B0600000101010101" pitchFamily="50" charset="-127"/>
                <a:ea typeface="나눔스퀘어 Bold" panose="020B0600000101010101" pitchFamily="50" charset="-127"/>
              </a:rPr>
              <a:t>경제적 가치가 창출 될 것으로 기대된다</a:t>
            </a:r>
            <a:r>
              <a:rPr lang="en-US" altLang="ko-KR" sz="2400" dirty="0">
                <a:latin typeface="나눔스퀘어 Bold" panose="020B0600000101010101" pitchFamily="50" charset="-127"/>
                <a:ea typeface="나눔스퀘어 Bold" panose="020B0600000101010101" pitchFamily="50" charset="-127"/>
              </a:rPr>
              <a:t>. </a:t>
            </a:r>
            <a:endParaRPr lang="ko-KR" altLang="en-US" sz="2400" dirty="0">
              <a:latin typeface="나눔스퀘어 Bold" panose="020B0600000101010101" pitchFamily="50" charset="-127"/>
              <a:ea typeface="나눔스퀘어 Bold" panose="020B0600000101010101" pitchFamily="50" charset="-127"/>
            </a:endParaRPr>
          </a:p>
        </p:txBody>
      </p:sp>
      <p:sp>
        <p:nvSpPr>
          <p:cNvPr id="20" name="직사각형 19"/>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23</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699793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81F1D39D-2991-4EF6-BD0F-DF5235A1CE9A}"/>
              </a:ext>
            </a:extLst>
          </p:cNvPr>
          <p:cNvSpPr txBox="1"/>
          <p:nvPr/>
        </p:nvSpPr>
        <p:spPr>
          <a:xfrm>
            <a:off x="823646" y="251934"/>
            <a:ext cx="1383712" cy="461665"/>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61C8B1">
                    <a:lumMod val="75000"/>
                  </a:srgbClr>
                </a:solidFill>
                <a:effectLst/>
                <a:uLnTx/>
                <a:uFillTx/>
                <a:latin typeface="나눔스퀘어OTF Bold" panose="020B0600000101010101" pitchFamily="34" charset="-127"/>
                <a:ea typeface="나눔스퀘어OTF Bold" panose="020B0600000101010101" pitchFamily="34" charset="-127"/>
                <a:cs typeface="+mn-cs"/>
              </a:rPr>
              <a:t>향후 과제</a:t>
            </a:r>
          </a:p>
        </p:txBody>
      </p:sp>
      <p:sp>
        <p:nvSpPr>
          <p:cNvPr id="19" name="직사각형 18">
            <a:extLst>
              <a:ext uri="{FF2B5EF4-FFF2-40B4-BE49-F238E27FC236}">
                <a16:creationId xmlns:a16="http://schemas.microsoft.com/office/drawing/2014/main" id="{BEFA43A6-5E1B-4D0F-976B-336F218AEBC7}"/>
              </a:ext>
            </a:extLst>
          </p:cNvPr>
          <p:cNvSpPr/>
          <p:nvPr/>
        </p:nvSpPr>
        <p:spPr>
          <a:xfrm>
            <a:off x="209551" y="23687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에스코어 드림 3 Light"/>
              <a:cs typeface="+mn-cs"/>
            </a:endParaRPr>
          </a:p>
        </p:txBody>
      </p:sp>
      <p:sp>
        <p:nvSpPr>
          <p:cNvPr id="20" name="TextBox 19">
            <a:extLst>
              <a:ext uri="{FF2B5EF4-FFF2-40B4-BE49-F238E27FC236}">
                <a16:creationId xmlns:a16="http://schemas.microsoft.com/office/drawing/2014/main" id="{A3D75ADD-497B-4121-BB1A-B90DBC2FD0D9}"/>
              </a:ext>
            </a:extLst>
          </p:cNvPr>
          <p:cNvSpPr txBox="1"/>
          <p:nvPr/>
        </p:nvSpPr>
        <p:spPr>
          <a:xfrm>
            <a:off x="400421" y="168089"/>
            <a:ext cx="136028" cy="584775"/>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150" normalizeH="0" baseline="0" noProof="0" dirty="0">
                <a:ln>
                  <a:noFill/>
                </a:ln>
                <a:solidFill>
                  <a:prstClr val="white"/>
                </a:solidFill>
                <a:effectLst/>
                <a:uLnTx/>
                <a:uFillTx/>
                <a:latin typeface="나눔스퀘어OTF Bold" panose="020B0600000101010101" pitchFamily="34" charset="-127"/>
                <a:ea typeface="나눔스퀘어OTF Bold" panose="020B0600000101010101" pitchFamily="34" charset="-127"/>
              </a:rPr>
              <a:t>6</a:t>
            </a:r>
            <a:endParaRPr kumimoji="0" lang="ko-KR" altLang="en-US" sz="3200" b="1" i="0" u="none" strike="noStrike" kern="1200" cap="none" spc="-150" normalizeH="0" baseline="0" noProof="0" dirty="0">
              <a:ln>
                <a:noFill/>
              </a:ln>
              <a:solidFill>
                <a:prstClr val="white"/>
              </a:solidFill>
              <a:effectLst/>
              <a:uLnTx/>
              <a:uFillTx/>
              <a:latin typeface="나눔스퀘어OTF Bold" panose="020B0600000101010101" pitchFamily="34" charset="-127"/>
              <a:ea typeface="나눔스퀘어OTF Bold" panose="020B0600000101010101" pitchFamily="34" charset="-127"/>
            </a:endParaRPr>
          </a:p>
        </p:txBody>
      </p:sp>
      <p:sp>
        <p:nvSpPr>
          <p:cNvPr id="7" name="TextBox 6">
            <a:extLst>
              <a:ext uri="{FF2B5EF4-FFF2-40B4-BE49-F238E27FC236}">
                <a16:creationId xmlns:a16="http://schemas.microsoft.com/office/drawing/2014/main" id="{77E49BCD-B2F2-4221-8C39-02F6252E1A8F}"/>
              </a:ext>
            </a:extLst>
          </p:cNvPr>
          <p:cNvSpPr txBox="1"/>
          <p:nvPr/>
        </p:nvSpPr>
        <p:spPr>
          <a:xfrm>
            <a:off x="584568" y="1106839"/>
            <a:ext cx="1861867"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① 웹사이트 개선</a:t>
            </a:r>
            <a:endParaRPr kumimoji="0" lang="en-US" altLang="ko-KR" sz="18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endParaRPr>
          </a:p>
        </p:txBody>
      </p:sp>
      <p:sp>
        <p:nvSpPr>
          <p:cNvPr id="21" name="직사각형 20">
            <a:extLst>
              <a:ext uri="{FF2B5EF4-FFF2-40B4-BE49-F238E27FC236}">
                <a16:creationId xmlns:a16="http://schemas.microsoft.com/office/drawing/2014/main" id="{DBB40E51-635B-4A56-8892-B5B5A7BEA9C6}"/>
              </a:ext>
            </a:extLst>
          </p:cNvPr>
          <p:cNvSpPr/>
          <p:nvPr/>
        </p:nvSpPr>
        <p:spPr>
          <a:xfrm>
            <a:off x="9906000" y="6546790"/>
            <a:ext cx="2286000" cy="3112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에스코어 드림 3 Light"/>
              <a:cs typeface="+mn-cs"/>
            </a:endParaRPr>
          </a:p>
        </p:txBody>
      </p:sp>
      <p:sp>
        <p:nvSpPr>
          <p:cNvPr id="23" name="TextBox 22">
            <a:extLst>
              <a:ext uri="{FF2B5EF4-FFF2-40B4-BE49-F238E27FC236}">
                <a16:creationId xmlns:a16="http://schemas.microsoft.com/office/drawing/2014/main" id="{77E49BCD-B2F2-4221-8C39-02F6252E1A8F}"/>
              </a:ext>
            </a:extLst>
          </p:cNvPr>
          <p:cNvSpPr txBox="1"/>
          <p:nvPr/>
        </p:nvSpPr>
        <p:spPr>
          <a:xfrm>
            <a:off x="7244386" y="1123401"/>
            <a:ext cx="422413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② 개인정보이용약관 등 약관의 범위 확대</a:t>
            </a:r>
            <a:endParaRPr kumimoji="0" lang="en-US" altLang="ko-KR" sz="18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endParaRPr>
          </a:p>
        </p:txBody>
      </p:sp>
      <p:sp>
        <p:nvSpPr>
          <p:cNvPr id="25" name="모서리가 둥근 직사각형 24"/>
          <p:cNvSpPr/>
          <p:nvPr/>
        </p:nvSpPr>
        <p:spPr>
          <a:xfrm>
            <a:off x="7704899" y="1707682"/>
            <a:ext cx="3303104" cy="772677"/>
          </a:xfrm>
          <a:prstGeom prst="round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000" b="0" i="0" u="none" strike="noStrike" kern="1200" cap="none" spc="0" normalizeH="0" baseline="0" noProof="0" dirty="0">
                <a:ln>
                  <a:noFill/>
                </a:ln>
                <a:solidFill>
                  <a:prstClr val="black"/>
                </a:solidFill>
                <a:effectLst/>
                <a:uLnTx/>
                <a:uFillTx/>
                <a:latin typeface="나눔스퀘어 Bold" panose="020B0600000101010101" pitchFamily="50" charset="-127"/>
                <a:ea typeface="나눔스퀘어 Bold" panose="020B0600000101010101" pitchFamily="50" charset="-127"/>
                <a:cs typeface="+mn-cs"/>
              </a:rPr>
              <a:t>개인정보 이용약관 중심</a:t>
            </a:r>
          </a:p>
        </p:txBody>
      </p:sp>
      <p:sp>
        <p:nvSpPr>
          <p:cNvPr id="29" name="모서리가 둥근 직사각형 28"/>
          <p:cNvSpPr/>
          <p:nvPr/>
        </p:nvSpPr>
        <p:spPr>
          <a:xfrm>
            <a:off x="7704899" y="2911965"/>
            <a:ext cx="3303104" cy="772677"/>
          </a:xfrm>
          <a:prstGeom prst="round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000" b="0" i="0" u="none" strike="noStrike" kern="1200" cap="none" spc="0" normalizeH="0" baseline="0" noProof="0" dirty="0">
                <a:ln>
                  <a:noFill/>
                </a:ln>
                <a:solidFill>
                  <a:prstClr val="black"/>
                </a:solidFill>
                <a:effectLst/>
                <a:uLnTx/>
                <a:uFillTx/>
                <a:latin typeface="나눔스퀘어 Bold" panose="020B0600000101010101" pitchFamily="50" charset="-127"/>
                <a:ea typeface="나눔스퀘어 Bold" panose="020B0600000101010101" pitchFamily="50" charset="-127"/>
                <a:cs typeface="+mn-cs"/>
              </a:rPr>
              <a:t>계약 검토 중심</a:t>
            </a:r>
          </a:p>
        </p:txBody>
      </p:sp>
      <p:sp>
        <p:nvSpPr>
          <p:cNvPr id="30" name="모서리가 둥근 직사각형 29"/>
          <p:cNvSpPr/>
          <p:nvPr/>
        </p:nvSpPr>
        <p:spPr>
          <a:xfrm>
            <a:off x="7704899" y="4116248"/>
            <a:ext cx="3303104" cy="772677"/>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000" b="0" i="0" u="none" strike="noStrike" kern="1200" cap="none" spc="0" normalizeH="0" baseline="0" noProof="0" dirty="0">
                <a:ln>
                  <a:noFill/>
                </a:ln>
                <a:solidFill>
                  <a:prstClr val="black"/>
                </a:solidFill>
                <a:effectLst/>
                <a:uLnTx/>
                <a:uFillTx/>
                <a:latin typeface="나눔스퀘어 Bold" panose="020B0600000101010101" pitchFamily="50" charset="-127"/>
                <a:ea typeface="나눔스퀘어 Bold" panose="020B0600000101010101" pitchFamily="50" charset="-127"/>
                <a:cs typeface="+mn-cs"/>
              </a:rPr>
              <a:t>금융 거래 약관 중심</a:t>
            </a:r>
          </a:p>
        </p:txBody>
      </p:sp>
      <p:sp>
        <p:nvSpPr>
          <p:cNvPr id="31" name="TextBox 30">
            <a:extLst>
              <a:ext uri="{FF2B5EF4-FFF2-40B4-BE49-F238E27FC236}">
                <a16:creationId xmlns:a16="http://schemas.microsoft.com/office/drawing/2014/main" id="{77E49BCD-B2F2-4221-8C39-02F6252E1A8F}"/>
              </a:ext>
            </a:extLst>
          </p:cNvPr>
          <p:cNvSpPr txBox="1"/>
          <p:nvPr/>
        </p:nvSpPr>
        <p:spPr>
          <a:xfrm>
            <a:off x="6785944" y="5348825"/>
            <a:ext cx="5141014" cy="795474"/>
          </a:xfrm>
          <a:prstGeom prst="rect">
            <a:avLst/>
          </a:prstGeom>
          <a:noFill/>
        </p:spPr>
        <p:txBody>
          <a:bodyPr wrap="square" rtlCol="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기존의 서비스 이용약관 뿐만 아니라 범위를 넓혀 개인정보 이용약관</a:t>
            </a:r>
            <a:r>
              <a:rPr kumimoji="0" lang="en-US" altLang="ko-KR"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 </a:t>
            </a:r>
            <a:r>
              <a:rPr kumimoji="0" lang="ko-KR" altLang="en-US"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계약 검토</a:t>
            </a:r>
            <a:r>
              <a:rPr kumimoji="0" lang="en-US" altLang="ko-KR"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 </a:t>
            </a:r>
            <a:r>
              <a:rPr kumimoji="0" lang="ko-KR" altLang="en-US"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금융거래 약관 등으로 넓혀나갈 것이다</a:t>
            </a:r>
            <a:r>
              <a:rPr kumimoji="0" lang="en-US" altLang="ko-KR"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a:t>
            </a:r>
          </a:p>
        </p:txBody>
      </p:sp>
      <p:pic>
        <p:nvPicPr>
          <p:cNvPr id="4" name="그림 3"/>
          <p:cNvPicPr>
            <a:picLocks noChangeAspect="1"/>
          </p:cNvPicPr>
          <p:nvPr/>
        </p:nvPicPr>
        <p:blipFill rotWithShape="1">
          <a:blip r:embed="rId2"/>
          <a:srcRect r="-17" b="6168"/>
          <a:stretch/>
        </p:blipFill>
        <p:spPr>
          <a:xfrm>
            <a:off x="347727" y="1830146"/>
            <a:ext cx="6194850" cy="3269123"/>
          </a:xfrm>
          <a:prstGeom prst="rect">
            <a:avLst/>
          </a:prstGeom>
        </p:spPr>
      </p:pic>
      <p:sp>
        <p:nvSpPr>
          <p:cNvPr id="5" name="직사각형 4"/>
          <p:cNvSpPr/>
          <p:nvPr/>
        </p:nvSpPr>
        <p:spPr>
          <a:xfrm>
            <a:off x="2782957" y="3095905"/>
            <a:ext cx="2246243" cy="2390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나눔스퀘어 Bold" panose="020B0600000101010101" pitchFamily="50" charset="-127"/>
                <a:ea typeface="나눔스퀘어 Bold" panose="020B0600000101010101" pitchFamily="50" charset="-127"/>
                <a:cs typeface="+mn-cs"/>
              </a:rPr>
              <a:t>불공정약관이 아닙니다</a:t>
            </a:r>
            <a:r>
              <a:rPr kumimoji="0" lang="en-US" altLang="ko-KR" sz="1400" b="0" i="0" u="none" strike="noStrike" kern="1200" cap="none" spc="0" normalizeH="0" baseline="0" noProof="0" dirty="0">
                <a:ln>
                  <a:noFill/>
                </a:ln>
                <a:solidFill>
                  <a:prstClr val="black"/>
                </a:solidFill>
                <a:effectLst/>
                <a:uLnTx/>
                <a:uFillTx/>
                <a:latin typeface="나눔스퀘어 Bold" panose="020B0600000101010101" pitchFamily="50" charset="-127"/>
                <a:ea typeface="나눔스퀘어 Bold" panose="020B0600000101010101" pitchFamily="50" charset="-127"/>
                <a:cs typeface="+mn-cs"/>
              </a:rPr>
              <a:t>.</a:t>
            </a:r>
            <a:endParaRPr kumimoji="0" lang="ko-KR" altLang="en-US" sz="1400" b="0" i="0" u="none" strike="noStrike" kern="1200" cap="none" spc="0" normalizeH="0" baseline="0" noProof="0" dirty="0">
              <a:ln>
                <a:noFill/>
              </a:ln>
              <a:solidFill>
                <a:prstClr val="black"/>
              </a:solidFill>
              <a:effectLst/>
              <a:uLnTx/>
              <a:uFillTx/>
              <a:latin typeface="나눔스퀘어 Bold" panose="020B0600000101010101" pitchFamily="50" charset="-127"/>
              <a:ea typeface="나눔스퀘어 Bold" panose="020B0600000101010101" pitchFamily="50" charset="-127"/>
              <a:cs typeface="+mn-cs"/>
            </a:endParaRPr>
          </a:p>
        </p:txBody>
      </p:sp>
      <p:pic>
        <p:nvPicPr>
          <p:cNvPr id="6" name="그림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592218" y="3120076"/>
            <a:ext cx="190739" cy="190739"/>
          </a:xfrm>
          <a:prstGeom prst="rect">
            <a:avLst/>
          </a:prstGeom>
        </p:spPr>
      </p:pic>
      <p:sp>
        <p:nvSpPr>
          <p:cNvPr id="33" name="TextBox 32">
            <a:extLst>
              <a:ext uri="{FF2B5EF4-FFF2-40B4-BE49-F238E27FC236}">
                <a16:creationId xmlns:a16="http://schemas.microsoft.com/office/drawing/2014/main" id="{77E49BCD-B2F2-4221-8C39-02F6252E1A8F}"/>
              </a:ext>
            </a:extLst>
          </p:cNvPr>
          <p:cNvSpPr txBox="1"/>
          <p:nvPr/>
        </p:nvSpPr>
        <p:spPr>
          <a:xfrm>
            <a:off x="695392" y="5348825"/>
            <a:ext cx="5499519" cy="795474"/>
          </a:xfrm>
          <a:prstGeom prst="rect">
            <a:avLst/>
          </a:prstGeom>
          <a:noFill/>
        </p:spPr>
        <p:txBody>
          <a:bodyPr wrap="square" rtlCol="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마우스 커서 블록 처리를 통해 불공정 약관 여부를 판별한다</a:t>
            </a:r>
            <a:r>
              <a:rPr kumimoji="0" lang="en-US" altLang="ko-KR"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또한</a:t>
            </a:r>
            <a:r>
              <a:rPr kumimoji="0" lang="en-US" altLang="ko-KR"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 </a:t>
            </a:r>
            <a:r>
              <a:rPr kumimoji="0" lang="ko-KR" altLang="en-US" sz="1600" b="0" i="0" u="none" strike="noStrike" kern="1200" cap="none" spc="0" normalizeH="0" baseline="0" noProof="0" dirty="0" err="1">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외부접근을</a:t>
            </a:r>
            <a:r>
              <a:rPr kumimoji="0" lang="ko-KR" altLang="en-US"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 위해 포트 </a:t>
            </a:r>
            <a:r>
              <a:rPr kumimoji="0" lang="ko-KR" altLang="en-US" sz="1600" b="0" i="0" u="none" strike="noStrike" kern="1200" cap="none" spc="0" normalizeH="0" baseline="0" noProof="0" dirty="0" err="1">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포워딩을</a:t>
            </a:r>
            <a:r>
              <a:rPr kumimoji="0" lang="ko-KR" altLang="en-US"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 통해 웹을 배포하도록 한다</a:t>
            </a:r>
            <a:r>
              <a:rPr kumimoji="0" lang="en-US" altLang="ko-KR" sz="1600" b="0" i="0" u="none" strike="noStrike" kern="1200" cap="none" spc="0" normalizeH="0" baseline="0" noProof="0" dirty="0">
                <a:ln>
                  <a:noFill/>
                </a:ln>
                <a:solidFill>
                  <a:prstClr val="black"/>
                </a:solidFill>
                <a:effectLst/>
                <a:uLnTx/>
                <a:uFillTx/>
                <a:latin typeface="나눔스퀘어OTF Bold" panose="020B0600000101010101" pitchFamily="34" charset="-127"/>
                <a:ea typeface="나눔스퀘어OTF Bold" panose="020B0600000101010101" pitchFamily="34" charset="-127"/>
                <a:cs typeface="+mn-cs"/>
              </a:rPr>
              <a:t>.</a:t>
            </a:r>
          </a:p>
        </p:txBody>
      </p:sp>
      <p:sp>
        <p:nvSpPr>
          <p:cNvPr id="16" name="직사각형 15"/>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24</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97172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D37FD0EC-9BD1-4828-A759-6C947836DC4B}"/>
              </a:ext>
            </a:extLst>
          </p:cNvPr>
          <p:cNvSpPr txBox="1"/>
          <p:nvPr/>
        </p:nvSpPr>
        <p:spPr>
          <a:xfrm>
            <a:off x="826852" y="251384"/>
            <a:ext cx="207620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부록</a:t>
            </a:r>
            <a:r>
              <a:rPr lang="en-US" altLang="ko-KR" sz="2400" dirty="0">
                <a:solidFill>
                  <a:schemeClr val="accent4">
                    <a:lumMod val="75000"/>
                  </a:schemeClr>
                </a:solidFill>
                <a:latin typeface="나눔스퀘어OTF Bold" panose="020B0600000101010101" pitchFamily="34" charset="-127"/>
                <a:ea typeface="나눔스퀘어OTF Bold" panose="020B0600000101010101" pitchFamily="34" charset="-127"/>
              </a:rPr>
              <a:t>(</a:t>
            </a:r>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참고문헌</a:t>
            </a:r>
            <a:r>
              <a:rPr lang="en-US" altLang="ko-KR" sz="2400" dirty="0">
                <a:solidFill>
                  <a:schemeClr val="accent4">
                    <a:lumMod val="75000"/>
                  </a:schemeClr>
                </a:solidFill>
                <a:latin typeface="나눔스퀘어OTF Bold" panose="020B0600000101010101" pitchFamily="34" charset="-127"/>
                <a:ea typeface="나눔스퀘어OTF Bold" panose="020B0600000101010101" pitchFamily="34" charset="-127"/>
              </a:rPr>
              <a:t>)</a:t>
            </a:r>
            <a:endPar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endParaRPr>
          </a:p>
        </p:txBody>
      </p:sp>
      <p:sp>
        <p:nvSpPr>
          <p:cNvPr id="11" name="TextBox 10">
            <a:extLst>
              <a:ext uri="{FF2B5EF4-FFF2-40B4-BE49-F238E27FC236}">
                <a16:creationId xmlns:a16="http://schemas.microsoft.com/office/drawing/2014/main" id="{05112674-87EB-42E3-953B-C13B670D4429}"/>
              </a:ext>
            </a:extLst>
          </p:cNvPr>
          <p:cNvSpPr txBox="1"/>
          <p:nvPr/>
        </p:nvSpPr>
        <p:spPr>
          <a:xfrm>
            <a:off x="263672" y="168089"/>
            <a:ext cx="373820"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7</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8" name="직사각형 7">
            <a:extLst>
              <a:ext uri="{FF2B5EF4-FFF2-40B4-BE49-F238E27FC236}">
                <a16:creationId xmlns:a16="http://schemas.microsoft.com/office/drawing/2014/main" id="{157AD324-EA02-4DCD-A4F9-5B445CB1951F}"/>
              </a:ext>
            </a:extLst>
          </p:cNvPr>
          <p:cNvSpPr/>
          <p:nvPr/>
        </p:nvSpPr>
        <p:spPr>
          <a:xfrm>
            <a:off x="3796134" y="778000"/>
            <a:ext cx="2401944" cy="913551"/>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8" name="직사각형 137">
            <a:extLst>
              <a:ext uri="{FF2B5EF4-FFF2-40B4-BE49-F238E27FC236}">
                <a16:creationId xmlns:a16="http://schemas.microsoft.com/office/drawing/2014/main" id="{025F90F8-C90D-4735-9A2E-5E32026F17C1}"/>
              </a:ext>
            </a:extLst>
          </p:cNvPr>
          <p:cNvSpPr/>
          <p:nvPr/>
        </p:nvSpPr>
        <p:spPr>
          <a:xfrm>
            <a:off x="9963397" y="6457890"/>
            <a:ext cx="2228603" cy="379954"/>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471238" y="996006"/>
            <a:ext cx="11166580" cy="6247864"/>
          </a:xfrm>
          <a:prstGeom prst="rect">
            <a:avLst/>
          </a:prstGeom>
        </p:spPr>
        <p:txBody>
          <a:bodyPr wrap="square">
            <a:spAutoFit/>
          </a:bodyPr>
          <a:lstStyle/>
          <a:p>
            <a:pPr marL="342900" indent="-342900">
              <a:lnSpc>
                <a:spcPct val="150000"/>
              </a:lnSpc>
              <a:buFontTx/>
              <a:buChar char="-"/>
            </a:pPr>
            <a:r>
              <a:rPr lang="ko-KR" altLang="en-US" dirty="0">
                <a:latin typeface="나눔스퀘어OTF" panose="020B0600000101010101" pitchFamily="34" charset="-127"/>
                <a:ea typeface="나눔스퀘어OTF" panose="020B0600000101010101" pitchFamily="34" charset="-127"/>
              </a:rPr>
              <a:t>조용현</a:t>
            </a:r>
            <a:r>
              <a:rPr lang="en-US" altLang="ko-KR" dirty="0">
                <a:latin typeface="나눔스퀘어OTF" panose="020B0600000101010101" pitchFamily="34" charset="-127"/>
                <a:ea typeface="나눔스퀘어OTF" panose="020B0600000101010101" pitchFamily="34" charset="-127"/>
              </a:rPr>
              <a:t>·</a:t>
            </a:r>
            <a:r>
              <a:rPr lang="ko-KR" altLang="en-US" dirty="0" err="1">
                <a:latin typeface="나눔스퀘어OTF" panose="020B0600000101010101" pitchFamily="34" charset="-127"/>
                <a:ea typeface="나눔스퀘어OTF" panose="020B0600000101010101" pitchFamily="34" charset="-127"/>
              </a:rPr>
              <a:t>차영균</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딥러닝을</a:t>
            </a:r>
            <a:r>
              <a:rPr lang="ko-KR" altLang="en-US" dirty="0">
                <a:latin typeface="나눔스퀘어OTF" panose="020B0600000101010101" pitchFamily="34" charset="-127"/>
                <a:ea typeface="나눔스퀘어OTF" panose="020B0600000101010101" pitchFamily="34" charset="-127"/>
              </a:rPr>
              <a:t> 활용한 개인정보 처리방침 분석 기법 연구</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정보보호학회논문지</a:t>
            </a:r>
            <a:r>
              <a:rPr lang="en-US" altLang="ko-KR" dirty="0">
                <a:latin typeface="나눔스퀘어OTF" panose="020B0600000101010101" pitchFamily="34" charset="-127"/>
                <a:ea typeface="나눔스퀘어OTF" panose="020B0600000101010101" pitchFamily="34" charset="-127"/>
              </a:rPr>
              <a:t>, 305-312, 2020</a:t>
            </a:r>
          </a:p>
          <a:p>
            <a:pPr marL="342900" indent="-342900">
              <a:lnSpc>
                <a:spcPct val="150000"/>
              </a:lnSpc>
              <a:buFontTx/>
              <a:buChar char="-"/>
            </a:pPr>
            <a:r>
              <a:rPr lang="en-US" altLang="ko-KR" dirty="0">
                <a:latin typeface="나눔스퀘어OTF" panose="020B0600000101010101" pitchFamily="34" charset="-127"/>
                <a:ea typeface="나눔스퀘어OTF" panose="020B0600000101010101" pitchFamily="34" charset="-127"/>
              </a:rPr>
              <a:t>Jason </a:t>
            </a:r>
            <a:r>
              <a:rPr lang="en-US" altLang="ko-KR" dirty="0" err="1">
                <a:latin typeface="나눔스퀘어OTF" panose="020B0600000101010101" pitchFamily="34" charset="-127"/>
                <a:ea typeface="나눔스퀘어OTF" panose="020B0600000101010101" pitchFamily="34" charset="-127"/>
              </a:rPr>
              <a:t>Wei·Kai</a:t>
            </a:r>
            <a:r>
              <a:rPr lang="en-US" altLang="ko-KR" dirty="0">
                <a:latin typeface="나눔스퀘어OTF" panose="020B0600000101010101" pitchFamily="34" charset="-127"/>
                <a:ea typeface="나눔스퀘어OTF" panose="020B0600000101010101" pitchFamily="34" charset="-127"/>
              </a:rPr>
              <a:t> Zou, EDA : Easy Data Augmentation Techniques for Boosting Performance on Text Classification Tasks, EMNLP-IJCNLP 2019 short paper, 2019</a:t>
            </a:r>
          </a:p>
          <a:p>
            <a:pPr marL="342900" indent="-342900">
              <a:lnSpc>
                <a:spcPct val="150000"/>
              </a:lnSpc>
              <a:buFontTx/>
              <a:buChar char="-"/>
            </a:pPr>
            <a:r>
              <a:rPr lang="ko-KR" altLang="en-US" dirty="0" err="1">
                <a:latin typeface="나눔스퀘어OTF" panose="020B0600000101010101" pitchFamily="34" charset="-127"/>
                <a:ea typeface="나눔스퀘어OTF" panose="020B0600000101010101" pitchFamily="34" charset="-127"/>
              </a:rPr>
              <a:t>황상흠</a:t>
            </a:r>
            <a:r>
              <a:rPr lang="en-US" altLang="ko-KR" dirty="0">
                <a:latin typeface="나눔스퀘어OTF" panose="020B0600000101010101" pitchFamily="34" charset="-127"/>
                <a:ea typeface="나눔스퀘어OTF" panose="020B0600000101010101" pitchFamily="34" charset="-127"/>
              </a:rPr>
              <a:t>·</a:t>
            </a:r>
            <a:r>
              <a:rPr lang="ko-KR" altLang="en-US" dirty="0">
                <a:latin typeface="나눔스퀘어OTF" panose="020B0600000101010101" pitchFamily="34" charset="-127"/>
                <a:ea typeface="나눔스퀘어OTF" panose="020B0600000101010101" pitchFamily="34" charset="-127"/>
              </a:rPr>
              <a:t>김도현</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한국어 기술문서 분석을 위한 </a:t>
            </a:r>
            <a:r>
              <a:rPr lang="en-US" altLang="ko-KR" dirty="0">
                <a:latin typeface="나눔스퀘어OTF" panose="020B0600000101010101" pitchFamily="34" charset="-127"/>
                <a:ea typeface="나눔스퀘어OTF" panose="020B0600000101010101" pitchFamily="34" charset="-127"/>
              </a:rPr>
              <a:t>BERT </a:t>
            </a:r>
            <a:r>
              <a:rPr lang="ko-KR" altLang="en-US" dirty="0">
                <a:latin typeface="나눔스퀘어OTF" panose="020B0600000101010101" pitchFamily="34" charset="-127"/>
                <a:ea typeface="나눔스퀘어OTF" panose="020B0600000101010101" pitchFamily="34" charset="-127"/>
              </a:rPr>
              <a:t>기반의 </a:t>
            </a:r>
            <a:r>
              <a:rPr lang="ko-KR" altLang="en-US" dirty="0" err="1">
                <a:latin typeface="나눔스퀘어OTF" panose="020B0600000101010101" pitchFamily="34" charset="-127"/>
                <a:ea typeface="나눔스퀘어OTF" panose="020B0600000101010101" pitchFamily="34" charset="-127"/>
              </a:rPr>
              <a:t>분류모델</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한국전자거래학회지</a:t>
            </a:r>
            <a:r>
              <a:rPr lang="en-US" altLang="ko-KR" dirty="0">
                <a:latin typeface="나눔스퀘어OTF" panose="020B0600000101010101" pitchFamily="34" charset="-127"/>
                <a:ea typeface="나눔스퀘어OTF" panose="020B0600000101010101" pitchFamily="34" charset="-127"/>
              </a:rPr>
              <a:t>, 203-214, 2020</a:t>
            </a:r>
          </a:p>
          <a:p>
            <a:pPr marL="342900" indent="-342900">
              <a:lnSpc>
                <a:spcPct val="150000"/>
              </a:lnSpc>
              <a:buFontTx/>
              <a:buChar char="-"/>
            </a:pPr>
            <a:r>
              <a:rPr lang="ko-KR" altLang="en-US" dirty="0">
                <a:latin typeface="나눔스퀘어OTF" panose="020B0600000101010101" pitchFamily="34" charset="-127"/>
                <a:ea typeface="나눔스퀘어OTF" panose="020B0600000101010101" pitchFamily="34" charset="-127"/>
              </a:rPr>
              <a:t>윤현식</a:t>
            </a:r>
            <a:r>
              <a:rPr lang="en-US" altLang="ko-KR" dirty="0">
                <a:latin typeface="나눔스퀘어OTF" panose="020B0600000101010101" pitchFamily="34" charset="-127"/>
                <a:ea typeface="나눔스퀘어OTF" panose="020B0600000101010101" pitchFamily="34" charset="-127"/>
              </a:rPr>
              <a:t>·</a:t>
            </a:r>
            <a:r>
              <a:rPr lang="ko-KR" altLang="en-US" dirty="0">
                <a:latin typeface="나눔스퀘어OTF" panose="020B0600000101010101" pitchFamily="34" charset="-127"/>
                <a:ea typeface="나눔스퀘어OTF" panose="020B0600000101010101" pitchFamily="34" charset="-127"/>
              </a:rPr>
              <a:t>윤영호</a:t>
            </a:r>
            <a:r>
              <a:rPr lang="en-US" altLang="ko-KR" dirty="0">
                <a:latin typeface="나눔스퀘어OTF" panose="020B0600000101010101" pitchFamily="34" charset="-127"/>
                <a:ea typeface="나눔스퀘어OTF" panose="020B0600000101010101" pitchFamily="34" charset="-127"/>
              </a:rPr>
              <a:t>·</a:t>
            </a:r>
            <a:r>
              <a:rPr lang="ko-KR" altLang="en-US" dirty="0" err="1">
                <a:latin typeface="나눔스퀘어OTF" panose="020B0600000101010101" pitchFamily="34" charset="-127"/>
                <a:ea typeface="나눔스퀘어OTF" panose="020B0600000101010101" pitchFamily="34" charset="-127"/>
              </a:rPr>
              <a:t>박현재</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머신러닝을</a:t>
            </a:r>
            <a:r>
              <a:rPr lang="ko-KR" altLang="en-US" dirty="0">
                <a:latin typeface="나눔스퀘어OTF" panose="020B0600000101010101" pitchFamily="34" charset="-127"/>
                <a:ea typeface="나눔스퀘어OTF" panose="020B0600000101010101" pitchFamily="34" charset="-127"/>
              </a:rPr>
              <a:t> 통한 </a:t>
            </a:r>
            <a:r>
              <a:rPr lang="en-US" altLang="ko-KR" dirty="0">
                <a:latin typeface="나눔스퀘어OTF" panose="020B0600000101010101" pitchFamily="34" charset="-127"/>
                <a:ea typeface="나눔스퀘어OTF" panose="020B0600000101010101" pitchFamily="34" charset="-127"/>
              </a:rPr>
              <a:t>SNS</a:t>
            </a:r>
            <a:r>
              <a:rPr lang="ko-KR" altLang="en-US" dirty="0">
                <a:latin typeface="나눔스퀘어OTF" panose="020B0600000101010101" pitchFamily="34" charset="-127"/>
                <a:ea typeface="나눔스퀘어OTF" panose="020B0600000101010101" pitchFamily="34" charset="-127"/>
              </a:rPr>
              <a:t>상의 성매매 알선 홍보 글 탐지의 효율성 제고방안 연구</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한국지역정보화학회지</a:t>
            </a:r>
            <a:r>
              <a:rPr lang="en-US" altLang="ko-KR" dirty="0">
                <a:latin typeface="나눔스퀘어OTF" panose="020B0600000101010101" pitchFamily="34" charset="-127"/>
                <a:ea typeface="나눔스퀘어OTF" panose="020B0600000101010101" pitchFamily="34" charset="-127"/>
              </a:rPr>
              <a:t>, 43-65, 2020</a:t>
            </a:r>
          </a:p>
          <a:p>
            <a:pPr marL="342900" indent="-342900">
              <a:lnSpc>
                <a:spcPct val="150000"/>
              </a:lnSpc>
              <a:buFontTx/>
              <a:buChar char="-"/>
            </a:pPr>
            <a:endParaRPr lang="en-US" altLang="ko-KR" dirty="0">
              <a:latin typeface="나눔스퀘어OTF" panose="020B0600000101010101" pitchFamily="34" charset="-127"/>
              <a:ea typeface="나눔스퀘어OTF" panose="020B0600000101010101" pitchFamily="34" charset="-127"/>
            </a:endParaRPr>
          </a:p>
          <a:p>
            <a:pPr marL="342900" indent="-342900">
              <a:lnSpc>
                <a:spcPct val="150000"/>
              </a:lnSpc>
              <a:buFontTx/>
              <a:buChar char="-"/>
            </a:pPr>
            <a:r>
              <a:rPr lang="en-US" altLang="ko-KR" dirty="0" err="1">
                <a:latin typeface="나눔스퀘어OTF" panose="020B0600000101010101" pitchFamily="34" charset="-127"/>
                <a:ea typeface="나눔스퀘어OTF" panose="020B0600000101010101" pitchFamily="34" charset="-127"/>
              </a:rPr>
              <a:t>KoBERT</a:t>
            </a:r>
            <a:r>
              <a:rPr lang="en-US" altLang="ko-KR" dirty="0">
                <a:latin typeface="나눔스퀘어OTF" panose="020B0600000101010101" pitchFamily="34" charset="-127"/>
                <a:ea typeface="나눔스퀘어OTF" panose="020B0600000101010101" pitchFamily="34" charset="-127"/>
              </a:rPr>
              <a:t> </a:t>
            </a:r>
            <a:r>
              <a:rPr lang="en-US" altLang="ko-KR" sz="1200" dirty="0">
                <a:latin typeface="나눔스퀘어OTF" panose="020B0600000101010101" pitchFamily="34" charset="-127"/>
                <a:ea typeface="나눔스퀘어OTF" panose="020B0600000101010101" pitchFamily="34" charset="-127"/>
                <a:hlinkClick r:id="rId3"/>
              </a:rPr>
              <a:t>https://github.com/SKTBrain/KoBERT</a:t>
            </a:r>
            <a:endParaRPr lang="en-US" altLang="ko-KR" sz="1200" dirty="0">
              <a:latin typeface="나눔스퀘어OTF" panose="020B0600000101010101" pitchFamily="34" charset="-127"/>
              <a:ea typeface="나눔스퀘어OTF" panose="020B0600000101010101" pitchFamily="34" charset="-127"/>
            </a:endParaRPr>
          </a:p>
          <a:p>
            <a:pPr marL="342900" indent="-342900">
              <a:lnSpc>
                <a:spcPct val="150000"/>
              </a:lnSpc>
              <a:buFontTx/>
              <a:buChar char="-"/>
            </a:pPr>
            <a:r>
              <a:rPr lang="ko-KR" altLang="en-US" dirty="0">
                <a:latin typeface="나눔스퀘어OTF" panose="020B0600000101010101" pitchFamily="34" charset="-127"/>
                <a:ea typeface="나눔스퀘어OTF" panose="020B0600000101010101" pitchFamily="34" charset="-127"/>
              </a:rPr>
              <a:t>사용자 사전 및 </a:t>
            </a:r>
            <a:r>
              <a:rPr lang="en-US" altLang="ko-KR" dirty="0" err="1">
                <a:latin typeface="나눔스퀘어OTF" panose="020B0600000101010101" pitchFamily="34" charset="-127"/>
                <a:ea typeface="나눔스퀘어OTF" panose="020B0600000101010101" pitchFamily="34" charset="-127"/>
              </a:rPr>
              <a:t>mecab</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적용 </a:t>
            </a:r>
            <a:r>
              <a:rPr lang="en-US" altLang="ko-KR" dirty="0">
                <a:latin typeface="나눔스퀘어OTF" panose="020B0600000101010101" pitchFamily="34" charset="-127"/>
                <a:ea typeface="나눔스퀘어OTF" panose="020B0600000101010101" pitchFamily="34" charset="-127"/>
              </a:rPr>
              <a:t>: </a:t>
            </a:r>
            <a:r>
              <a:rPr lang="en-US" altLang="ko-KR" sz="1200" dirty="0">
                <a:latin typeface="나눔스퀘어OTF" panose="020B0600000101010101" pitchFamily="34" charset="-127"/>
                <a:ea typeface="나눔스퀘어OTF" panose="020B0600000101010101" pitchFamily="34" charset="-127"/>
              </a:rPr>
              <a:t>https://somjang.tistory.com/entry/Google-Colab%EC%97%90%EC%84%9C-mecab-ko-dic-%EC%82%AC%EC%9A%A9%EC%9E%90-%EC%82%AC%EC%A0%84-%EC%B6%94%EA%B0%80%ED%95%98%EA%B8%B0</a:t>
            </a:r>
            <a:endParaRPr lang="en-US" altLang="ko-KR" dirty="0">
              <a:latin typeface="나눔스퀘어OTF" panose="020B0600000101010101" pitchFamily="34" charset="-127"/>
              <a:ea typeface="나눔스퀘어OTF" panose="020B0600000101010101" pitchFamily="34" charset="-127"/>
            </a:endParaRPr>
          </a:p>
          <a:p>
            <a:pPr marL="342900" indent="-342900">
              <a:lnSpc>
                <a:spcPct val="150000"/>
              </a:lnSpc>
              <a:buFontTx/>
              <a:buChar char="-"/>
            </a:pPr>
            <a:r>
              <a:rPr lang="en-US" altLang="ko-KR" dirty="0" err="1">
                <a:latin typeface="나눔스퀘어OTF" panose="020B0600000101010101" pitchFamily="34" charset="-127"/>
                <a:ea typeface="나눔스퀘어OTF" panose="020B0600000101010101" pitchFamily="34" charset="-127"/>
              </a:rPr>
              <a:t>naver_review_classifications_pytorch_kobert</a:t>
            </a:r>
            <a:r>
              <a:rPr lang="en-US" altLang="ko-KR" dirty="0">
                <a:latin typeface="나눔스퀘어OTF" panose="020B0600000101010101" pitchFamily="34" charset="-127"/>
                <a:ea typeface="나눔스퀘어OTF" panose="020B0600000101010101" pitchFamily="34" charset="-127"/>
              </a:rPr>
              <a:t> : </a:t>
            </a:r>
            <a:r>
              <a:rPr lang="en-US" altLang="ko-KR" sz="1200" dirty="0">
                <a:latin typeface="나눔스퀘어OTF" panose="020B0600000101010101" pitchFamily="34" charset="-127"/>
                <a:ea typeface="나눔스퀘어OTF" panose="020B0600000101010101" pitchFamily="34" charset="-127"/>
              </a:rPr>
              <a:t>https://colab.research.google.com/github/SKTBrain/KoBERT/blob/master/scripts/NSMC/naver_review_classifications_pytorch_kobert.ipynb</a:t>
            </a:r>
          </a:p>
          <a:p>
            <a:pPr marL="342900" indent="-342900">
              <a:lnSpc>
                <a:spcPct val="150000"/>
              </a:lnSpc>
              <a:buFontTx/>
              <a:buChar char="-"/>
            </a:pPr>
            <a:r>
              <a:rPr lang="en-US" altLang="ko-KR" dirty="0" err="1">
                <a:latin typeface="나눔스퀘어OTF" panose="020B0600000101010101" pitchFamily="34" charset="-127"/>
                <a:ea typeface="나눔스퀘어OTF" panose="020B0600000101010101" pitchFamily="34" charset="-127"/>
              </a:rPr>
              <a:t>KorEDA</a:t>
            </a:r>
            <a:r>
              <a:rPr lang="en-US" altLang="ko-KR" dirty="0">
                <a:latin typeface="나눔스퀘어OTF" panose="020B0600000101010101" pitchFamily="34" charset="-127"/>
                <a:ea typeface="나눔스퀘어OTF" panose="020B0600000101010101" pitchFamily="34" charset="-127"/>
              </a:rPr>
              <a:t> : </a:t>
            </a:r>
            <a:r>
              <a:rPr lang="en-US" altLang="ko-KR" sz="1200" dirty="0">
                <a:latin typeface="나눔스퀘어OTF" panose="020B0600000101010101" pitchFamily="34" charset="-127"/>
                <a:ea typeface="나눔스퀘어OTF" panose="020B0600000101010101" pitchFamily="34" charset="-127"/>
              </a:rPr>
              <a:t>https://github.com/catSirup/KorEDA/tree/master</a:t>
            </a:r>
          </a:p>
          <a:p>
            <a:pPr marL="342900" indent="-342900">
              <a:lnSpc>
                <a:spcPct val="150000"/>
              </a:lnSpc>
              <a:buFontTx/>
              <a:buChar char="-"/>
            </a:pPr>
            <a:endParaRPr lang="en-US" altLang="ko-KR" dirty="0">
              <a:latin typeface="나눔스퀘어OTF" panose="020B0600000101010101" pitchFamily="34" charset="-127"/>
              <a:ea typeface="나눔스퀘어OTF" panose="020B0600000101010101" pitchFamily="34" charset="-127"/>
            </a:endParaRPr>
          </a:p>
          <a:p>
            <a:pPr marL="342900" indent="-342900">
              <a:buFontTx/>
              <a:buChar char="-"/>
            </a:pPr>
            <a:endParaRPr lang="en-US" altLang="ko-KR" sz="2000" dirty="0">
              <a:latin typeface="나눔스퀘어" panose="020B0600000101010101" pitchFamily="50" charset="-127"/>
              <a:ea typeface="나눔스퀘어" panose="020B0600000101010101" pitchFamily="50" charset="-127"/>
            </a:endParaRPr>
          </a:p>
          <a:p>
            <a:endParaRPr lang="en-US" altLang="ko-KR" sz="2000" dirty="0">
              <a:latin typeface="나눔스퀘어" panose="020B0600000101010101" pitchFamily="50" charset="-127"/>
              <a:ea typeface="나눔스퀘어" panose="020B0600000101010101" pitchFamily="50" charset="-127"/>
            </a:endParaRPr>
          </a:p>
        </p:txBody>
      </p:sp>
      <p:sp>
        <p:nvSpPr>
          <p:cNvPr id="12" name="직사각형 11"/>
          <p:cNvSpPr/>
          <p:nvPr/>
        </p:nvSpPr>
        <p:spPr>
          <a:xfrm>
            <a:off x="741049" y="718653"/>
            <a:ext cx="933371" cy="516122"/>
          </a:xfrm>
          <a:prstGeom prst="rect">
            <a:avLst/>
          </a:prstGeom>
        </p:spPr>
        <p:txBody>
          <a:bodyPr wrap="square">
            <a:spAutoFit/>
          </a:bodyPr>
          <a:lstStyle/>
          <a:p>
            <a:pPr>
              <a:lnSpc>
                <a:spcPct val="150000"/>
              </a:lnSpc>
            </a:pPr>
            <a:r>
              <a:rPr lang="en-US" altLang="ko-KR" dirty="0">
                <a:latin typeface="나눔스퀘어OTF ExtraBold" panose="020B0600000101010101" pitchFamily="34" charset="-127"/>
                <a:ea typeface="나눔스퀘어OTF ExtraBold" panose="020B0600000101010101" pitchFamily="34" charset="-127"/>
              </a:rPr>
              <a:t>[</a:t>
            </a:r>
            <a:r>
              <a:rPr lang="ko-KR" altLang="en-US" dirty="0">
                <a:latin typeface="나눔스퀘어OTF ExtraBold" panose="020B0600000101010101" pitchFamily="34" charset="-127"/>
                <a:ea typeface="나눔스퀘어OTF ExtraBold" panose="020B0600000101010101" pitchFamily="34" charset="-127"/>
              </a:rPr>
              <a:t>논문</a:t>
            </a:r>
            <a:r>
              <a:rPr lang="en-US" altLang="ko-KR" dirty="0">
                <a:latin typeface="나눔스퀘어OTF ExtraBold" panose="020B0600000101010101" pitchFamily="34" charset="-127"/>
                <a:ea typeface="나눔스퀘어OTF ExtraBold" panose="020B0600000101010101" pitchFamily="34" charset="-127"/>
              </a:rPr>
              <a:t>]</a:t>
            </a:r>
            <a:endParaRPr lang="en-US" altLang="ko-KR" sz="2000" dirty="0">
              <a:latin typeface="나눔스퀘어OTF ExtraBold" panose="020B0600000101010101" pitchFamily="34" charset="-127"/>
              <a:ea typeface="나눔스퀘어OTF ExtraBold" panose="020B0600000101010101" pitchFamily="34" charset="-127"/>
            </a:endParaRPr>
          </a:p>
        </p:txBody>
      </p:sp>
      <p:sp>
        <p:nvSpPr>
          <p:cNvPr id="13" name="직사각형 12"/>
          <p:cNvSpPr/>
          <p:nvPr/>
        </p:nvSpPr>
        <p:spPr>
          <a:xfrm>
            <a:off x="741049" y="4222964"/>
            <a:ext cx="1747384" cy="507831"/>
          </a:xfrm>
          <a:prstGeom prst="rect">
            <a:avLst/>
          </a:prstGeom>
        </p:spPr>
        <p:txBody>
          <a:bodyPr wrap="square">
            <a:spAutoFit/>
          </a:bodyPr>
          <a:lstStyle/>
          <a:p>
            <a:pPr>
              <a:lnSpc>
                <a:spcPct val="150000"/>
              </a:lnSpc>
            </a:pPr>
            <a:r>
              <a:rPr lang="en-US" altLang="ko-KR" dirty="0">
                <a:latin typeface="나눔스퀘어OTF ExtraBold" panose="020B0600000101010101" pitchFamily="34" charset="-127"/>
                <a:ea typeface="나눔스퀘어OTF ExtraBold" panose="020B0600000101010101" pitchFamily="34" charset="-127"/>
              </a:rPr>
              <a:t>[</a:t>
            </a:r>
            <a:r>
              <a:rPr lang="ko-KR" altLang="en-US" dirty="0">
                <a:latin typeface="나눔스퀘어OTF ExtraBold" panose="020B0600000101010101" pitchFamily="34" charset="-127"/>
                <a:ea typeface="나눔스퀘어OTF ExtraBold" panose="020B0600000101010101" pitchFamily="34" charset="-127"/>
              </a:rPr>
              <a:t>사이트</a:t>
            </a:r>
            <a:r>
              <a:rPr lang="en-US" altLang="ko-KR" dirty="0">
                <a:latin typeface="나눔스퀘어OTF ExtraBold" panose="020B0600000101010101" pitchFamily="34" charset="-127"/>
                <a:ea typeface="나눔스퀘어OTF ExtraBold" panose="020B0600000101010101" pitchFamily="34" charset="-127"/>
              </a:rPr>
              <a:t>]</a:t>
            </a:r>
            <a:endParaRPr lang="en-US" altLang="ko-KR" sz="2000" dirty="0">
              <a:latin typeface="나눔스퀘어OTF ExtraBold" panose="020B0600000101010101" pitchFamily="34" charset="-127"/>
              <a:ea typeface="나눔스퀘어OTF ExtraBold" panose="020B0600000101010101" pitchFamily="34" charset="-127"/>
            </a:endParaRPr>
          </a:p>
        </p:txBody>
      </p:sp>
      <p:sp>
        <p:nvSpPr>
          <p:cNvPr id="14" name="직사각형 13"/>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25</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2906605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24989CE-0791-4457-8F63-5A075D2C4637}"/>
              </a:ext>
            </a:extLst>
          </p:cNvPr>
          <p:cNvSpPr/>
          <p:nvPr/>
        </p:nvSpPr>
        <p:spPr>
          <a:xfrm>
            <a:off x="174580" y="21298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D37FD0EC-9BD1-4828-A759-6C947836DC4B}"/>
              </a:ext>
            </a:extLst>
          </p:cNvPr>
          <p:cNvSpPr txBox="1"/>
          <p:nvPr/>
        </p:nvSpPr>
        <p:spPr>
          <a:xfrm>
            <a:off x="826852" y="251384"/>
            <a:ext cx="207620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부록</a:t>
            </a:r>
            <a:r>
              <a:rPr lang="en-US" altLang="ko-KR" sz="2400" dirty="0">
                <a:solidFill>
                  <a:schemeClr val="accent4">
                    <a:lumMod val="75000"/>
                  </a:schemeClr>
                </a:solidFill>
                <a:latin typeface="나눔스퀘어OTF Bold" panose="020B0600000101010101" pitchFamily="34" charset="-127"/>
                <a:ea typeface="나눔스퀘어OTF Bold" panose="020B0600000101010101" pitchFamily="34" charset="-127"/>
              </a:rPr>
              <a:t>(</a:t>
            </a:r>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참고문헌</a:t>
            </a:r>
            <a:r>
              <a:rPr lang="en-US" altLang="ko-KR" sz="2400" dirty="0">
                <a:solidFill>
                  <a:schemeClr val="accent4">
                    <a:lumMod val="75000"/>
                  </a:schemeClr>
                </a:solidFill>
                <a:latin typeface="나눔스퀘어OTF Bold" panose="020B0600000101010101" pitchFamily="34" charset="-127"/>
                <a:ea typeface="나눔스퀘어OTF Bold" panose="020B0600000101010101" pitchFamily="34" charset="-127"/>
              </a:rPr>
              <a:t>)</a:t>
            </a:r>
            <a:endPar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endParaRPr>
          </a:p>
        </p:txBody>
      </p:sp>
      <p:sp>
        <p:nvSpPr>
          <p:cNvPr id="11" name="TextBox 10">
            <a:extLst>
              <a:ext uri="{FF2B5EF4-FFF2-40B4-BE49-F238E27FC236}">
                <a16:creationId xmlns:a16="http://schemas.microsoft.com/office/drawing/2014/main" id="{05112674-87EB-42E3-953B-C13B670D4429}"/>
              </a:ext>
            </a:extLst>
          </p:cNvPr>
          <p:cNvSpPr txBox="1"/>
          <p:nvPr/>
        </p:nvSpPr>
        <p:spPr>
          <a:xfrm>
            <a:off x="263672" y="143989"/>
            <a:ext cx="373820"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7</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38" name="직사각형 137">
            <a:extLst>
              <a:ext uri="{FF2B5EF4-FFF2-40B4-BE49-F238E27FC236}">
                <a16:creationId xmlns:a16="http://schemas.microsoft.com/office/drawing/2014/main" id="{025F90F8-C90D-4735-9A2E-5E32026F17C1}"/>
              </a:ext>
            </a:extLst>
          </p:cNvPr>
          <p:cNvSpPr/>
          <p:nvPr/>
        </p:nvSpPr>
        <p:spPr>
          <a:xfrm>
            <a:off x="9963397" y="6457890"/>
            <a:ext cx="2228603" cy="379954"/>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741050" y="1292011"/>
            <a:ext cx="11166580" cy="1785104"/>
          </a:xfrm>
          <a:prstGeom prst="rect">
            <a:avLst/>
          </a:prstGeom>
        </p:spPr>
        <p:txBody>
          <a:bodyPr wrap="square">
            <a:spAutoFit/>
          </a:bodyPr>
          <a:lstStyle/>
          <a:p>
            <a:pPr marL="342900" indent="-342900">
              <a:lnSpc>
                <a:spcPct val="150000"/>
              </a:lnSpc>
              <a:buFontTx/>
              <a:buChar char="-"/>
            </a:pPr>
            <a:r>
              <a:rPr lang="ko-KR" altLang="en-US" dirty="0">
                <a:latin typeface="나눔스퀘어OTF" panose="020B0600000101010101" pitchFamily="34" charset="-127"/>
                <a:ea typeface="나눔스퀘어OTF" panose="020B0600000101010101" pitchFamily="34" charset="-127"/>
              </a:rPr>
              <a:t>공정거래위원회 이용약관 의결서</a:t>
            </a:r>
            <a:r>
              <a:rPr lang="en-US" altLang="ko-KR" sz="1200" dirty="0">
                <a:latin typeface="나눔스퀘어OTF" panose="020B0600000101010101" pitchFamily="34" charset="-127"/>
                <a:ea typeface="나눔스퀘어OTF" panose="020B0600000101010101" pitchFamily="34" charset="-127"/>
                <a:hlinkClick r:id="rId3"/>
              </a:rPr>
              <a:t>https://case.ftc.go.kr/ocp/co/ltfr.do?pageIndex=1&amp;caseNo=&amp;caseNm=%EC%9D%B4%EC%9A%A9%EC%95%BD%EA%B4%80&amp;decsnNo=&amp;startRceptDt=&amp;endRceptDt=&amp;reprsntManagtTyCd=&amp;reprsntVioltTy=&amp;searchKrwd=#link</a:t>
            </a:r>
            <a:endParaRPr lang="en-US" altLang="ko-KR" sz="1200" dirty="0">
              <a:latin typeface="나눔스퀘어OTF" panose="020B0600000101010101" pitchFamily="34" charset="-127"/>
              <a:ea typeface="나눔스퀘어OTF" panose="020B0600000101010101" pitchFamily="34" charset="-127"/>
            </a:endParaRPr>
          </a:p>
          <a:p>
            <a:pPr marL="342900" indent="-342900">
              <a:lnSpc>
                <a:spcPct val="150000"/>
              </a:lnSpc>
              <a:buFontTx/>
              <a:buChar char="-"/>
            </a:pPr>
            <a:r>
              <a:rPr lang="ko-KR" altLang="en-US" dirty="0">
                <a:latin typeface="나눔스퀘어OTF" panose="020B0600000101010101" pitchFamily="34" charset="-127"/>
                <a:ea typeface="나눔스퀘어OTF" panose="020B0600000101010101" pitchFamily="34" charset="-127"/>
              </a:rPr>
              <a:t>공정거래위원회 보도자료 </a:t>
            </a:r>
            <a:r>
              <a:rPr lang="en-US" altLang="ko-KR" sz="1200" dirty="0">
                <a:latin typeface="나눔스퀘어OTF" panose="020B0600000101010101" pitchFamily="34" charset="-127"/>
                <a:ea typeface="나눔스퀘어OTF" panose="020B0600000101010101" pitchFamily="34" charset="-127"/>
                <a:hlinkClick r:id="rId4"/>
              </a:rPr>
              <a:t>https://ftc.go.kr/www/ReportUserList.do?key=125&amp;rpttype</a:t>
            </a:r>
            <a:r>
              <a:rPr lang="en-US" altLang="ko-KR" sz="1200" dirty="0">
                <a:latin typeface="나눔스퀘어OTF" panose="020B0600000101010101" pitchFamily="34" charset="-127"/>
                <a:ea typeface="나눔스퀘어OTF" panose="020B0600000101010101" pitchFamily="34" charset="-127"/>
              </a:rPr>
              <a:t>=</a:t>
            </a:r>
            <a:endParaRPr lang="en-US" altLang="ko-KR" sz="2000" dirty="0">
              <a:latin typeface="나눔스퀘어OTF" panose="020B0600000101010101" pitchFamily="34" charset="-127"/>
              <a:ea typeface="나눔스퀘어OTF" panose="020B0600000101010101" pitchFamily="34" charset="-127"/>
            </a:endParaRPr>
          </a:p>
          <a:p>
            <a:pPr marL="342900" indent="-342900">
              <a:buFontTx/>
              <a:buChar char="-"/>
            </a:pPr>
            <a:endParaRPr lang="en-US" altLang="ko-KR" sz="2000" dirty="0">
              <a:latin typeface="나눔스퀘어OTF" panose="020B0600000101010101" pitchFamily="34" charset="-127"/>
              <a:ea typeface="나눔스퀘어OTF" panose="020B0600000101010101" pitchFamily="34" charset="-127"/>
            </a:endParaRPr>
          </a:p>
        </p:txBody>
      </p:sp>
      <p:sp>
        <p:nvSpPr>
          <p:cNvPr id="12" name="직사각형 11"/>
          <p:cNvSpPr/>
          <p:nvPr/>
        </p:nvSpPr>
        <p:spPr>
          <a:xfrm>
            <a:off x="637492" y="3182588"/>
            <a:ext cx="11166580" cy="3046988"/>
          </a:xfrm>
          <a:prstGeom prst="rect">
            <a:avLst/>
          </a:prstGeom>
        </p:spPr>
        <p:txBody>
          <a:bodyPr wrap="square">
            <a:spAutoFit/>
          </a:bodyPr>
          <a:lstStyle/>
          <a:p>
            <a:pPr>
              <a:lnSpc>
                <a:spcPct val="150000"/>
              </a:lnSpc>
            </a:pPr>
            <a:r>
              <a:rPr lang="en-US" altLang="ko-KR" dirty="0">
                <a:latin typeface="나눔스퀘어OTF ExtraBold" panose="020B0600000101010101" pitchFamily="34" charset="-127"/>
                <a:ea typeface="나눔스퀘어OTF ExtraBold" panose="020B0600000101010101" pitchFamily="34" charset="-127"/>
              </a:rPr>
              <a:t>[</a:t>
            </a:r>
            <a:r>
              <a:rPr lang="ko-KR" altLang="en-US" dirty="0">
                <a:latin typeface="나눔스퀘어OTF ExtraBold" panose="020B0600000101010101" pitchFamily="34" charset="-127"/>
                <a:ea typeface="나눔스퀘어OTF ExtraBold" panose="020B0600000101010101" pitchFamily="34" charset="-127"/>
              </a:rPr>
              <a:t>일반 이용약관</a:t>
            </a:r>
            <a:r>
              <a:rPr lang="en-US" altLang="ko-KR" dirty="0">
                <a:latin typeface="나눔스퀘어OTF ExtraBold" panose="020B0600000101010101" pitchFamily="34" charset="-127"/>
                <a:ea typeface="나눔스퀘어OTF ExtraBold" panose="020B0600000101010101" pitchFamily="34" charset="-127"/>
              </a:rPr>
              <a:t>]</a:t>
            </a:r>
            <a:r>
              <a:rPr lang="en-US" altLang="ko-KR" sz="2000" dirty="0">
                <a:latin typeface="나눔스퀘어OTF ExtraBold" panose="020B0600000101010101" pitchFamily="34" charset="-127"/>
                <a:ea typeface="나눔스퀘어OTF ExtraBold" panose="020B0600000101010101" pitchFamily="34" charset="-127"/>
              </a:rPr>
              <a:t> </a:t>
            </a:r>
            <a:r>
              <a:rPr lang="en-US" altLang="ko-KR" dirty="0">
                <a:latin typeface="나눔스퀘어OTF" panose="020B0600000101010101" pitchFamily="34" charset="-127"/>
                <a:ea typeface="나눔스퀘어OTF" panose="020B0600000101010101" pitchFamily="34" charset="-127"/>
              </a:rPr>
              <a:t>(</a:t>
            </a:r>
            <a:r>
              <a:rPr lang="ko-KR" altLang="en-US" dirty="0">
                <a:latin typeface="나눔스퀘어OTF" panose="020B0600000101010101" pitchFamily="34" charset="-127"/>
                <a:ea typeface="나눔스퀘어OTF" panose="020B0600000101010101" pitchFamily="34" charset="-127"/>
              </a:rPr>
              <a:t>각 회사 홈페이지 참고</a:t>
            </a:r>
            <a:r>
              <a:rPr lang="en-US" altLang="ko-KR" dirty="0">
                <a:latin typeface="나눔스퀘어OTF" panose="020B0600000101010101" pitchFamily="34" charset="-127"/>
                <a:ea typeface="나눔스퀘어OTF" panose="020B0600000101010101" pitchFamily="34" charset="-127"/>
              </a:rPr>
              <a:t>)</a:t>
            </a:r>
          </a:p>
          <a:p>
            <a:pPr marL="285750" indent="-285750">
              <a:lnSpc>
                <a:spcPct val="150000"/>
              </a:lnSpc>
              <a:buFontTx/>
              <a:buChar char="-"/>
            </a:pPr>
            <a:r>
              <a:rPr lang="ko-KR" altLang="en-US" dirty="0">
                <a:latin typeface="나눔스퀘어OTF" panose="020B0600000101010101" pitchFamily="34" charset="-127"/>
                <a:ea typeface="나눔스퀘어OTF" panose="020B0600000101010101" pitchFamily="34" charset="-127"/>
              </a:rPr>
              <a:t>게임 </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넥슨</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피망</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넷마블</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카카오게임즈</a:t>
            </a:r>
            <a:r>
              <a:rPr lang="en-US" altLang="ko-KR" dirty="0">
                <a:latin typeface="나눔스퀘어OTF" panose="020B0600000101010101" pitchFamily="34" charset="-127"/>
                <a:ea typeface="나눔스퀘어OTF" panose="020B0600000101010101" pitchFamily="34" charset="-127"/>
              </a:rPr>
              <a:t>, NHN, </a:t>
            </a:r>
            <a:r>
              <a:rPr lang="ko-KR" altLang="en-US" dirty="0">
                <a:latin typeface="나눔스퀘어OTF" panose="020B0600000101010101" pitchFamily="34" charset="-127"/>
                <a:ea typeface="나눔스퀘어OTF" panose="020B0600000101010101" pitchFamily="34" charset="-127"/>
              </a:rPr>
              <a:t>스마일게이트알피지</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데브시스터즈</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액토즈소프트</a:t>
            </a:r>
            <a:endParaRPr lang="en-US" altLang="ko-KR" dirty="0">
              <a:latin typeface="나눔스퀘어OTF" panose="020B0600000101010101" pitchFamily="34" charset="-127"/>
              <a:ea typeface="나눔스퀘어OTF" panose="020B0600000101010101" pitchFamily="34" charset="-127"/>
            </a:endParaRPr>
          </a:p>
          <a:p>
            <a:pPr marL="285750" indent="-285750">
              <a:lnSpc>
                <a:spcPct val="150000"/>
              </a:lnSpc>
              <a:buFontTx/>
              <a:buChar char="-"/>
            </a:pPr>
            <a:r>
              <a:rPr lang="ko-KR" altLang="en-US" dirty="0">
                <a:latin typeface="나눔스퀘어OTF" panose="020B0600000101010101" pitchFamily="34" charset="-127"/>
                <a:ea typeface="나눔스퀘어OTF" panose="020B0600000101010101" pitchFamily="34" charset="-127"/>
              </a:rPr>
              <a:t>스트리밍 </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웨이브</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왓챠</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티빙</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넷플릭스</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시즌</a:t>
            </a:r>
            <a:r>
              <a:rPr lang="en-US" altLang="ko-KR" dirty="0">
                <a:latin typeface="나눔스퀘어OTF" panose="020B0600000101010101" pitchFamily="34" charset="-127"/>
                <a:ea typeface="나눔스퀘어OTF" panose="020B0600000101010101" pitchFamily="34" charset="-127"/>
              </a:rPr>
              <a:t>, LGU+</a:t>
            </a:r>
            <a:r>
              <a:rPr lang="ko-KR" altLang="en-US" dirty="0">
                <a:latin typeface="나눔스퀘어OTF" panose="020B0600000101010101" pitchFamily="34" charset="-127"/>
                <a:ea typeface="나눔스퀘어OTF" panose="020B0600000101010101" pitchFamily="34" charset="-127"/>
              </a:rPr>
              <a:t>모바일</a:t>
            </a:r>
            <a:r>
              <a:rPr lang="en-US" altLang="ko-KR" dirty="0">
                <a:latin typeface="나눔스퀘어OTF" panose="020B0600000101010101" pitchFamily="34" charset="-127"/>
                <a:ea typeface="나눔스퀘어OTF" panose="020B0600000101010101" pitchFamily="34" charset="-127"/>
              </a:rPr>
              <a:t>TV, </a:t>
            </a:r>
            <a:r>
              <a:rPr lang="ko-KR" altLang="en-US" dirty="0">
                <a:latin typeface="나눔스퀘어OTF" panose="020B0600000101010101" pitchFamily="34" charset="-127"/>
                <a:ea typeface="나눔스퀘어OTF" panose="020B0600000101010101" pitchFamily="34" charset="-127"/>
              </a:rPr>
              <a:t>아프리카</a:t>
            </a:r>
            <a:r>
              <a:rPr lang="en-US" altLang="ko-KR" dirty="0">
                <a:latin typeface="나눔스퀘어OTF" panose="020B0600000101010101" pitchFamily="34" charset="-127"/>
                <a:ea typeface="나눔스퀘어OTF" panose="020B0600000101010101" pitchFamily="34" charset="-127"/>
              </a:rPr>
              <a:t>TV, twitch(</a:t>
            </a:r>
            <a:r>
              <a:rPr lang="ko-KR" altLang="en-US" dirty="0" err="1">
                <a:latin typeface="나눔스퀘어OTF" panose="020B0600000101010101" pitchFamily="34" charset="-127"/>
                <a:ea typeface="나눔스퀘어OTF" panose="020B0600000101010101" pitchFamily="34" charset="-127"/>
              </a:rPr>
              <a:t>트위치</a:t>
            </a:r>
            <a:r>
              <a:rPr lang="en-US" altLang="ko-KR" dirty="0">
                <a:latin typeface="나눔스퀘어OTF" panose="020B0600000101010101" pitchFamily="34" charset="-127"/>
                <a:ea typeface="나눔스퀘어OTF" panose="020B0600000101010101" pitchFamily="34" charset="-127"/>
              </a:rPr>
              <a:t>), VLIVE</a:t>
            </a:r>
          </a:p>
          <a:p>
            <a:pPr marL="285750" indent="-285750">
              <a:lnSpc>
                <a:spcPct val="150000"/>
              </a:lnSpc>
              <a:buFontTx/>
              <a:buChar char="-"/>
            </a:pPr>
            <a:r>
              <a:rPr lang="ko-KR" altLang="en-US" dirty="0">
                <a:latin typeface="나눔스퀘어OTF" panose="020B0600000101010101" pitchFamily="34" charset="-127"/>
                <a:ea typeface="나눔스퀘어OTF" panose="020B0600000101010101" pitchFamily="34" charset="-127"/>
              </a:rPr>
              <a:t>온라인음원제공사업자 </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멜론</a:t>
            </a:r>
            <a:r>
              <a:rPr lang="en-US" altLang="ko-KR" dirty="0">
                <a:latin typeface="나눔스퀘어OTF" panose="020B0600000101010101" pitchFamily="34" charset="-127"/>
                <a:ea typeface="나눔스퀘어OTF" panose="020B0600000101010101" pitchFamily="34" charset="-127"/>
              </a:rPr>
              <a:t>,</a:t>
            </a:r>
            <a:r>
              <a:rPr lang="ko-KR" altLang="en-US"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지니뮤직</a:t>
            </a:r>
            <a:r>
              <a:rPr lang="en-US" altLang="ko-KR" dirty="0">
                <a:latin typeface="나눔스퀘어OTF" panose="020B0600000101010101" pitchFamily="34" charset="-127"/>
                <a:ea typeface="나눔스퀘어OTF" panose="020B0600000101010101" pitchFamily="34" charset="-127"/>
              </a:rPr>
              <a:t>,</a:t>
            </a:r>
            <a:r>
              <a:rPr lang="ko-KR" altLang="en-US" dirty="0">
                <a:latin typeface="나눔스퀘어OTF" panose="020B0600000101010101" pitchFamily="34" charset="-127"/>
                <a:ea typeface="나눔스퀘어OTF" panose="020B0600000101010101" pitchFamily="34" charset="-127"/>
              </a:rPr>
              <a:t> </a:t>
            </a:r>
            <a:r>
              <a:rPr lang="en-US" altLang="ko-KR" dirty="0">
                <a:latin typeface="나눔스퀘어OTF" panose="020B0600000101010101" pitchFamily="34" charset="-127"/>
                <a:ea typeface="나눔스퀘어OTF" panose="020B0600000101010101" pitchFamily="34" charset="-127"/>
              </a:rPr>
              <a:t>flow</a:t>
            </a:r>
          </a:p>
          <a:p>
            <a:pPr marL="285750" indent="-285750">
              <a:lnSpc>
                <a:spcPct val="150000"/>
              </a:lnSpc>
              <a:buFontTx/>
              <a:buChar char="-"/>
            </a:pPr>
            <a:r>
              <a:rPr lang="ko-KR" altLang="en-US" dirty="0">
                <a:latin typeface="나눔스퀘어OTF" panose="020B0600000101010101" pitchFamily="34" charset="-127"/>
                <a:ea typeface="나눔스퀘어OTF" panose="020B0600000101010101" pitchFamily="34" charset="-127"/>
              </a:rPr>
              <a:t>웹툰 </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네이버웹툰</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레진코믹스</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리디북스</a:t>
            </a:r>
            <a:r>
              <a:rPr lang="en-US" altLang="ko-KR" dirty="0">
                <a:latin typeface="나눔스퀘어OTF" panose="020B0600000101010101" pitchFamily="34" charset="-127"/>
                <a:ea typeface="나눔스퀘어OTF" panose="020B0600000101010101" pitchFamily="34" charset="-127"/>
              </a:rPr>
              <a:t>, </a:t>
            </a:r>
            <a:r>
              <a:rPr lang="ko-KR" altLang="en-US" dirty="0" err="1">
                <a:latin typeface="나눔스퀘어OTF" panose="020B0600000101010101" pitchFamily="34" charset="-127"/>
                <a:ea typeface="나눔스퀘어OTF" panose="020B0600000101010101" pitchFamily="34" charset="-127"/>
              </a:rPr>
              <a:t>탑툰</a:t>
            </a:r>
            <a:endParaRPr lang="en-US" altLang="ko-KR" dirty="0">
              <a:latin typeface="나눔스퀘어OTF" panose="020B0600000101010101" pitchFamily="34" charset="-127"/>
              <a:ea typeface="나눔스퀘어OTF" panose="020B0600000101010101" pitchFamily="34" charset="-127"/>
            </a:endParaRPr>
          </a:p>
          <a:p>
            <a:pPr marL="285750" indent="-285750">
              <a:lnSpc>
                <a:spcPct val="150000"/>
              </a:lnSpc>
              <a:buFontTx/>
              <a:buChar char="-"/>
            </a:pPr>
            <a:r>
              <a:rPr lang="ko-KR" altLang="en-US" dirty="0" err="1">
                <a:latin typeface="나눔스퀘어OTF" panose="020B0600000101010101" pitchFamily="34" charset="-127"/>
                <a:ea typeface="나눔스퀘어OTF" panose="020B0600000101010101" pitchFamily="34" charset="-127"/>
              </a:rPr>
              <a:t>웹포털</a:t>
            </a:r>
            <a:r>
              <a:rPr lang="ko-KR" altLang="en-US" dirty="0">
                <a:latin typeface="나눔스퀘어OTF" panose="020B0600000101010101" pitchFamily="34" charset="-127"/>
                <a:ea typeface="나눔스퀘어OTF" panose="020B0600000101010101" pitchFamily="34" charset="-127"/>
              </a:rPr>
              <a:t> </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네이버</a:t>
            </a:r>
            <a:r>
              <a:rPr lang="en-US" altLang="ko-KR" dirty="0">
                <a:latin typeface="나눔스퀘어OTF" panose="020B0600000101010101" pitchFamily="34" charset="-127"/>
                <a:ea typeface="나눔스퀘어OTF" panose="020B0600000101010101" pitchFamily="34" charset="-127"/>
              </a:rPr>
              <a:t>, </a:t>
            </a:r>
            <a:r>
              <a:rPr lang="ko-KR" altLang="en-US" dirty="0">
                <a:latin typeface="나눔스퀘어OTF" panose="020B0600000101010101" pitchFamily="34" charset="-127"/>
                <a:ea typeface="나눔스퀘어OTF" panose="020B0600000101010101" pitchFamily="34" charset="-127"/>
              </a:rPr>
              <a:t>카카오</a:t>
            </a:r>
            <a:endParaRPr lang="en-US" altLang="ko-KR" dirty="0">
              <a:latin typeface="나눔스퀘어OTF" panose="020B0600000101010101" pitchFamily="34" charset="-127"/>
              <a:ea typeface="나눔스퀘어OTF" panose="020B0600000101010101" pitchFamily="34" charset="-127"/>
            </a:endParaRPr>
          </a:p>
          <a:p>
            <a:pPr marL="285750" indent="-285750">
              <a:lnSpc>
                <a:spcPct val="150000"/>
              </a:lnSpc>
              <a:buFontTx/>
              <a:buChar char="-"/>
            </a:pPr>
            <a:r>
              <a:rPr lang="ko-KR" altLang="en-US" dirty="0">
                <a:latin typeface="나눔스퀘어OTF" panose="020B0600000101010101" pitchFamily="34" charset="-127"/>
                <a:ea typeface="나눔스퀘어OTF" panose="020B0600000101010101" pitchFamily="34" charset="-127"/>
              </a:rPr>
              <a:t>통신사 </a:t>
            </a:r>
            <a:r>
              <a:rPr lang="en-US" altLang="ko-KR" dirty="0">
                <a:latin typeface="나눔스퀘어OTF" panose="020B0600000101010101" pitchFamily="34" charset="-127"/>
                <a:ea typeface="나눔스퀘어OTF" panose="020B0600000101010101" pitchFamily="34" charset="-127"/>
              </a:rPr>
              <a:t>: KT, SKT, U+</a:t>
            </a:r>
          </a:p>
        </p:txBody>
      </p:sp>
      <p:sp>
        <p:nvSpPr>
          <p:cNvPr id="8" name="직사각형 7"/>
          <p:cNvSpPr/>
          <p:nvPr/>
        </p:nvSpPr>
        <p:spPr>
          <a:xfrm>
            <a:off x="637492" y="818522"/>
            <a:ext cx="1882880" cy="467885"/>
          </a:xfrm>
          <a:prstGeom prst="rect">
            <a:avLst/>
          </a:prstGeom>
        </p:spPr>
        <p:txBody>
          <a:bodyPr wrap="square">
            <a:spAutoFit/>
          </a:bodyPr>
          <a:lstStyle/>
          <a:p>
            <a:pPr>
              <a:lnSpc>
                <a:spcPct val="150000"/>
              </a:lnSpc>
            </a:pPr>
            <a:r>
              <a:rPr lang="en-US" altLang="ko-KR" dirty="0">
                <a:latin typeface="나눔스퀘어OTF ExtraBold" panose="020B0600000101010101" pitchFamily="34" charset="-127"/>
                <a:ea typeface="나눔스퀘어OTF ExtraBold" panose="020B0600000101010101" pitchFamily="34" charset="-127"/>
              </a:rPr>
              <a:t>[</a:t>
            </a:r>
            <a:r>
              <a:rPr lang="ko-KR" altLang="en-US" dirty="0">
                <a:latin typeface="나눔스퀘어OTF ExtraBold" panose="020B0600000101010101" pitchFamily="34" charset="-127"/>
                <a:ea typeface="나눔스퀘어OTF ExtraBold" panose="020B0600000101010101" pitchFamily="34" charset="-127"/>
              </a:rPr>
              <a:t>불공정 이용약관</a:t>
            </a:r>
            <a:r>
              <a:rPr lang="en-US" altLang="ko-KR" dirty="0">
                <a:latin typeface="나눔스퀘어OTF ExtraBold" panose="020B0600000101010101" pitchFamily="34" charset="-127"/>
                <a:ea typeface="나눔스퀘어OTF ExtraBold" panose="020B0600000101010101" pitchFamily="34" charset="-127"/>
              </a:rPr>
              <a:t>]</a:t>
            </a:r>
            <a:endParaRPr lang="en-US" altLang="ko-KR" sz="2000" dirty="0">
              <a:latin typeface="나눔스퀘어OTF ExtraBold" panose="020B0600000101010101" pitchFamily="34" charset="-127"/>
              <a:ea typeface="나눔스퀘어OTF ExtraBold" panose="020B0600000101010101" pitchFamily="34" charset="-127"/>
            </a:endParaRPr>
          </a:p>
        </p:txBody>
      </p:sp>
      <p:sp>
        <p:nvSpPr>
          <p:cNvPr id="13" name="직사각형 12"/>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26</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2950798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76C42ED-0825-4835-A12E-0302CA195DBE}"/>
              </a:ext>
            </a:extLst>
          </p:cNvPr>
          <p:cNvSpPr txBox="1"/>
          <p:nvPr/>
        </p:nvSpPr>
        <p:spPr>
          <a:xfrm>
            <a:off x="421037" y="3038920"/>
            <a:ext cx="11349925" cy="646331"/>
          </a:xfrm>
          <a:prstGeom prst="rect">
            <a:avLst/>
          </a:prstGeom>
          <a:noFill/>
        </p:spPr>
        <p:txBody>
          <a:bodyPr wrap="square" rtlCol="0">
            <a:spAutoFit/>
          </a:bodyPr>
          <a:lstStyle/>
          <a:p>
            <a:pPr algn="ctr"/>
            <a:r>
              <a:rPr lang="ko-KR" altLang="en-US" sz="3600" dirty="0">
                <a:latin typeface="나눔스퀘어OTF Bold" panose="020B0600000101010101" pitchFamily="34" charset="-127"/>
                <a:ea typeface="나눔스퀘어OTF Bold" panose="020B0600000101010101" pitchFamily="34" charset="-127"/>
              </a:rPr>
              <a:t>감사합니다</a:t>
            </a:r>
            <a:r>
              <a:rPr lang="en-US" altLang="ko-KR" sz="3600" dirty="0">
                <a:latin typeface="나눔스퀘어OTF Bold" panose="020B0600000101010101" pitchFamily="34" charset="-127"/>
                <a:ea typeface="나눔스퀘어OTF Bold" panose="020B0600000101010101" pitchFamily="34" charset="-127"/>
              </a:rPr>
              <a:t>.</a:t>
            </a:r>
          </a:p>
        </p:txBody>
      </p:sp>
      <p:sp>
        <p:nvSpPr>
          <p:cNvPr id="3" name="직사각형 2">
            <a:extLst>
              <a:ext uri="{FF2B5EF4-FFF2-40B4-BE49-F238E27FC236}">
                <a16:creationId xmlns:a16="http://schemas.microsoft.com/office/drawing/2014/main" id="{46B5D2F9-69AC-49B4-8220-B57862839896}"/>
              </a:ext>
            </a:extLst>
          </p:cNvPr>
          <p:cNvSpPr/>
          <p:nvPr/>
        </p:nvSpPr>
        <p:spPr>
          <a:xfrm>
            <a:off x="421037" y="352586"/>
            <a:ext cx="11349925" cy="6152827"/>
          </a:xfrm>
          <a:prstGeom prst="rect">
            <a:avLst/>
          </a:prstGeom>
          <a:noFill/>
          <a:ln>
            <a:solidFill>
              <a:srgbClr val="61C8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a:extLst>
              <a:ext uri="{FF2B5EF4-FFF2-40B4-BE49-F238E27FC236}">
                <a16:creationId xmlns:a16="http://schemas.microsoft.com/office/drawing/2014/main" id="{11F2A7EC-81A3-46A2-A096-05F5960E26CE}"/>
              </a:ext>
            </a:extLst>
          </p:cNvPr>
          <p:cNvSpPr/>
          <p:nvPr/>
        </p:nvSpPr>
        <p:spPr>
          <a:xfrm>
            <a:off x="0" y="0"/>
            <a:ext cx="12192000" cy="352586"/>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AF184D44-914C-447C-9EE9-87952F440C7D}"/>
              </a:ext>
            </a:extLst>
          </p:cNvPr>
          <p:cNvSpPr/>
          <p:nvPr/>
        </p:nvSpPr>
        <p:spPr>
          <a:xfrm>
            <a:off x="-2580" y="6506704"/>
            <a:ext cx="12192000" cy="352586"/>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256A82AB-C265-401F-9415-378648B2F75A}"/>
              </a:ext>
            </a:extLst>
          </p:cNvPr>
          <p:cNvSpPr/>
          <p:nvPr/>
        </p:nvSpPr>
        <p:spPr>
          <a:xfrm>
            <a:off x="-2580" y="0"/>
            <a:ext cx="423617" cy="6858000"/>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F9EC68C6-1A63-445C-9900-73F05C06E35F}"/>
              </a:ext>
            </a:extLst>
          </p:cNvPr>
          <p:cNvSpPr/>
          <p:nvPr/>
        </p:nvSpPr>
        <p:spPr>
          <a:xfrm>
            <a:off x="11773540" y="-2580"/>
            <a:ext cx="423617" cy="6858000"/>
          </a:xfrm>
          <a:prstGeom prst="rect">
            <a:avLst/>
          </a:prstGeom>
          <a:solidFill>
            <a:srgbClr val="61C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26D0F54-D768-4D06-A177-D2123B8CEB4F}"/>
              </a:ext>
            </a:extLst>
          </p:cNvPr>
          <p:cNvSpPr txBox="1"/>
          <p:nvPr/>
        </p:nvSpPr>
        <p:spPr>
          <a:xfrm>
            <a:off x="561861" y="495758"/>
            <a:ext cx="4652690" cy="369332"/>
          </a:xfrm>
          <a:prstGeom prst="rect">
            <a:avLst/>
          </a:prstGeom>
          <a:noFill/>
        </p:spPr>
        <p:txBody>
          <a:bodyPr wrap="square" rtlCol="0">
            <a:spAutoFit/>
          </a:bodyPr>
          <a:lstStyle/>
          <a:p>
            <a:r>
              <a:rPr lang="en-US" altLang="ko-KR" dirty="0">
                <a:solidFill>
                  <a:srgbClr val="61C8B1"/>
                </a:solidFill>
                <a:latin typeface="나눔스퀘어OTF Bold" panose="020B0600000101010101" pitchFamily="34" charset="-127"/>
                <a:ea typeface="나눔스퀘어OTF Bold" panose="020B0600000101010101" pitchFamily="34" charset="-127"/>
              </a:rPr>
              <a:t>B</a:t>
            </a:r>
            <a:r>
              <a:rPr lang="ko-KR" altLang="en-US" dirty="0">
                <a:solidFill>
                  <a:srgbClr val="61C8B1"/>
                </a:solidFill>
                <a:latin typeface="나눔스퀘어OTF Bold" panose="020B0600000101010101" pitchFamily="34" charset="-127"/>
                <a:ea typeface="나눔스퀘어OTF Bold" panose="020B0600000101010101" pitchFamily="34" charset="-127"/>
              </a:rPr>
              <a:t>반 </a:t>
            </a:r>
            <a:r>
              <a:rPr lang="en-US" altLang="ko-KR" dirty="0">
                <a:solidFill>
                  <a:srgbClr val="61C8B1"/>
                </a:solidFill>
                <a:latin typeface="나눔스퀘어OTF Bold" panose="020B0600000101010101" pitchFamily="34" charset="-127"/>
                <a:ea typeface="나눔스퀘어OTF Bold" panose="020B0600000101010101" pitchFamily="34" charset="-127"/>
              </a:rPr>
              <a:t>4</a:t>
            </a:r>
            <a:r>
              <a:rPr lang="ko-KR" altLang="en-US" dirty="0">
                <a:solidFill>
                  <a:srgbClr val="61C8B1"/>
                </a:solidFill>
                <a:latin typeface="나눔스퀘어OTF Bold" panose="020B0600000101010101" pitchFamily="34" charset="-127"/>
                <a:ea typeface="나눔스퀘어OTF Bold" panose="020B0600000101010101" pitchFamily="34" charset="-127"/>
              </a:rPr>
              <a:t>조 </a:t>
            </a:r>
            <a:r>
              <a:rPr lang="en-US" altLang="ko-KR" dirty="0">
                <a:solidFill>
                  <a:srgbClr val="61C8B1"/>
                </a:solidFill>
                <a:latin typeface="나눔스퀘어OTF Bold" panose="020B0600000101010101" pitchFamily="34" charset="-127"/>
                <a:ea typeface="나눔스퀘어OTF Bold" panose="020B0600000101010101" pitchFamily="34" charset="-127"/>
              </a:rPr>
              <a:t>(</a:t>
            </a:r>
            <a:r>
              <a:rPr lang="ko-KR" altLang="en-US" dirty="0" err="1">
                <a:solidFill>
                  <a:srgbClr val="61C8B1"/>
                </a:solidFill>
                <a:latin typeface="나눔스퀘어OTF Bold" panose="020B0600000101010101" pitchFamily="34" charset="-127"/>
                <a:ea typeface="나눔스퀘어OTF Bold" panose="020B0600000101010101" pitchFamily="34" charset="-127"/>
              </a:rPr>
              <a:t>오공이문</a:t>
            </a:r>
            <a:r>
              <a:rPr lang="en-US" altLang="ko-KR" dirty="0">
                <a:solidFill>
                  <a:srgbClr val="61C8B1"/>
                </a:solidFill>
                <a:latin typeface="나눔스퀘어OTF Bold" panose="020B0600000101010101" pitchFamily="34" charset="-127"/>
                <a:ea typeface="나눔스퀘어OTF Bold" panose="020B0600000101010101" pitchFamily="34" charset="-127"/>
              </a:rPr>
              <a:t>) x </a:t>
            </a:r>
            <a:r>
              <a:rPr lang="ko-KR" altLang="en-US" dirty="0">
                <a:solidFill>
                  <a:srgbClr val="61C8B1"/>
                </a:solidFill>
                <a:latin typeface="나눔스퀘어OTF Bold" panose="020B0600000101010101" pitchFamily="34" charset="-127"/>
                <a:ea typeface="나눔스퀘어OTF Bold" panose="020B0600000101010101" pitchFamily="34" charset="-127"/>
              </a:rPr>
              <a:t>데이터청년캠퍼스</a:t>
            </a:r>
          </a:p>
        </p:txBody>
      </p:sp>
    </p:spTree>
    <p:extLst>
      <p:ext uri="{BB962C8B-B14F-4D97-AF65-F5344CB8AC3E}">
        <p14:creationId xmlns:p14="http://schemas.microsoft.com/office/powerpoint/2010/main" val="2092233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78ADBD5-1D04-43DD-B086-56CF844C1D41}"/>
              </a:ext>
            </a:extLst>
          </p:cNvPr>
          <p:cNvSpPr/>
          <p:nvPr/>
        </p:nvSpPr>
        <p:spPr>
          <a:xfrm>
            <a:off x="209551" y="23687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454E9CEA-FD22-4FDB-BC73-3B93B1A4D2E0}"/>
              </a:ext>
            </a:extLst>
          </p:cNvPr>
          <p:cNvSpPr txBox="1"/>
          <p:nvPr/>
        </p:nvSpPr>
        <p:spPr>
          <a:xfrm>
            <a:off x="823646" y="251934"/>
            <a:ext cx="1383712"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개발 배경</a:t>
            </a:r>
          </a:p>
        </p:txBody>
      </p:sp>
      <p:sp>
        <p:nvSpPr>
          <p:cNvPr id="6" name="TextBox 5">
            <a:extLst>
              <a:ext uri="{FF2B5EF4-FFF2-40B4-BE49-F238E27FC236}">
                <a16:creationId xmlns:a16="http://schemas.microsoft.com/office/drawing/2014/main" id="{F47EA4B5-A446-4176-96DC-F2649C390FD4}"/>
              </a:ext>
            </a:extLst>
          </p:cNvPr>
          <p:cNvSpPr txBox="1"/>
          <p:nvPr/>
        </p:nvSpPr>
        <p:spPr>
          <a:xfrm>
            <a:off x="275886" y="162145"/>
            <a:ext cx="431529" cy="584775"/>
          </a:xfrm>
          <a:prstGeom prst="rect">
            <a:avLst/>
          </a:prstGeom>
          <a:noFill/>
        </p:spPr>
        <p:txBody>
          <a:bodyPr wrap="non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1</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3" name="TextBox 12">
            <a:extLst>
              <a:ext uri="{FF2B5EF4-FFF2-40B4-BE49-F238E27FC236}">
                <a16:creationId xmlns:a16="http://schemas.microsoft.com/office/drawing/2014/main" id="{AC9F7948-2BDB-4656-AC8C-1A58BFDAF583}"/>
              </a:ext>
            </a:extLst>
          </p:cNvPr>
          <p:cNvSpPr txBox="1"/>
          <p:nvPr/>
        </p:nvSpPr>
        <p:spPr>
          <a:xfrm>
            <a:off x="823646" y="1634882"/>
            <a:ext cx="10520216" cy="646331"/>
          </a:xfrm>
          <a:prstGeom prst="rect">
            <a:avLst/>
          </a:prstGeom>
          <a:noFill/>
        </p:spPr>
        <p:txBody>
          <a:bodyPr wrap="square" rtlCol="0">
            <a:spAutoFit/>
          </a:bodyPr>
          <a:lstStyle/>
          <a:p>
            <a:r>
              <a:rPr lang="ko-KR" altLang="en-US" dirty="0">
                <a:latin typeface="나눔스퀘어OTF Bold" panose="020B0600000101010101" pitchFamily="34" charset="-127"/>
                <a:ea typeface="나눔스퀘어OTF Bold" panose="020B0600000101010101" pitchFamily="34" charset="-127"/>
              </a:rPr>
              <a:t>약관이란 그 명칭이나 형태 또는 범위에 상관없이 계약의 한 쪽 당사자가 여러 명의 상대방과 계약을 체결하기 위하여 일정한 형식으로 미리 마련한 계약의 내용</a:t>
            </a:r>
          </a:p>
        </p:txBody>
      </p:sp>
      <p:sp>
        <p:nvSpPr>
          <p:cNvPr id="18" name="직사각형 17">
            <a:extLst>
              <a:ext uri="{FF2B5EF4-FFF2-40B4-BE49-F238E27FC236}">
                <a16:creationId xmlns:a16="http://schemas.microsoft.com/office/drawing/2014/main" id="{418728FE-54B0-4E48-B3CB-F6FDFC222CB8}"/>
              </a:ext>
            </a:extLst>
          </p:cNvPr>
          <p:cNvSpPr/>
          <p:nvPr/>
        </p:nvSpPr>
        <p:spPr>
          <a:xfrm>
            <a:off x="823646" y="1101924"/>
            <a:ext cx="3612430" cy="3707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latin typeface="나눔스퀘어OTF Bold" panose="020B0600000101010101" pitchFamily="34" charset="-127"/>
                <a:ea typeface="나눔스퀘어OTF Bold" panose="020B0600000101010101" pitchFamily="34" charset="-127"/>
              </a:rPr>
              <a:t>약관의 정의</a:t>
            </a:r>
          </a:p>
        </p:txBody>
      </p:sp>
      <p:sp>
        <p:nvSpPr>
          <p:cNvPr id="20" name="직사각형 19">
            <a:extLst>
              <a:ext uri="{FF2B5EF4-FFF2-40B4-BE49-F238E27FC236}">
                <a16:creationId xmlns:a16="http://schemas.microsoft.com/office/drawing/2014/main" id="{B2B38C18-D749-40D0-827F-AC313D3D8841}"/>
              </a:ext>
            </a:extLst>
          </p:cNvPr>
          <p:cNvSpPr/>
          <p:nvPr/>
        </p:nvSpPr>
        <p:spPr>
          <a:xfrm>
            <a:off x="823646" y="2624409"/>
            <a:ext cx="3612430" cy="3707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latin typeface="나눔스퀘어OTF Bold" panose="020B0600000101010101" pitchFamily="34" charset="-127"/>
                <a:ea typeface="나눔스퀘어OTF Bold" panose="020B0600000101010101" pitchFamily="34" charset="-127"/>
              </a:rPr>
              <a:t>이용자들의 약관 </a:t>
            </a:r>
            <a:r>
              <a:rPr lang="ko-KR" altLang="en-US" sz="2000" dirty="0" err="1">
                <a:latin typeface="나눔스퀘어OTF Bold" panose="020B0600000101010101" pitchFamily="34" charset="-127"/>
                <a:ea typeface="나눔스퀘어OTF Bold" panose="020B0600000101010101" pitchFamily="34" charset="-127"/>
              </a:rPr>
              <a:t>확인율</a:t>
            </a:r>
            <a:endParaRPr lang="ko-KR" altLang="en-US" sz="2000" dirty="0">
              <a:latin typeface="나눔스퀘어OTF Bold" panose="020B0600000101010101" pitchFamily="34" charset="-127"/>
              <a:ea typeface="나눔스퀘어OTF Bold" panose="020B0600000101010101" pitchFamily="34" charset="-127"/>
            </a:endParaRPr>
          </a:p>
        </p:txBody>
      </p:sp>
      <p:graphicFrame>
        <p:nvGraphicFramePr>
          <p:cNvPr id="22" name="차트 21">
            <a:extLst>
              <a:ext uri="{FF2B5EF4-FFF2-40B4-BE49-F238E27FC236}">
                <a16:creationId xmlns:a16="http://schemas.microsoft.com/office/drawing/2014/main" id="{81E4807A-91B5-4D13-9663-D6BC860B2788}"/>
              </a:ext>
            </a:extLst>
          </p:cNvPr>
          <p:cNvGraphicFramePr>
            <a:graphicFrameLocks/>
          </p:cNvGraphicFramePr>
          <p:nvPr>
            <p:extLst>
              <p:ext uri="{D42A27DB-BD31-4B8C-83A1-F6EECF244321}">
                <p14:modId xmlns:p14="http://schemas.microsoft.com/office/powerpoint/2010/main" val="3382409632"/>
              </p:ext>
            </p:extLst>
          </p:nvPr>
        </p:nvGraphicFramePr>
        <p:xfrm>
          <a:off x="823646" y="3338306"/>
          <a:ext cx="8289874" cy="3267759"/>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D3A9FFE2-5E55-45E7-82EF-3DAE1065FDF6}"/>
              </a:ext>
            </a:extLst>
          </p:cNvPr>
          <p:cNvSpPr txBox="1"/>
          <p:nvPr/>
        </p:nvSpPr>
        <p:spPr>
          <a:xfrm>
            <a:off x="5805955" y="3519371"/>
            <a:ext cx="1192723" cy="338554"/>
          </a:xfrm>
          <a:prstGeom prst="rect">
            <a:avLst/>
          </a:prstGeom>
          <a:noFill/>
        </p:spPr>
        <p:txBody>
          <a:bodyPr wrap="square" rtlCol="0">
            <a:spAutoFit/>
          </a:bodyPr>
          <a:lstStyle/>
          <a:p>
            <a:r>
              <a:rPr lang="en-US" altLang="ko-KR" sz="1600" dirty="0">
                <a:latin typeface="나눔스퀘어OTF Bold" panose="020B0600000101010101" pitchFamily="34" charset="-127"/>
                <a:ea typeface="나눔스퀘어OTF Bold" panose="020B0600000101010101" pitchFamily="34" charset="-127"/>
              </a:rPr>
              <a:t>60.1%</a:t>
            </a:r>
            <a:endParaRPr lang="ko-KR" altLang="en-US" sz="1600" dirty="0">
              <a:latin typeface="나눔스퀘어OTF Bold" panose="020B0600000101010101" pitchFamily="34" charset="-127"/>
              <a:ea typeface="나눔스퀘어OTF Bold" panose="020B0600000101010101" pitchFamily="34" charset="-127"/>
            </a:endParaRPr>
          </a:p>
        </p:txBody>
      </p:sp>
      <p:sp>
        <p:nvSpPr>
          <p:cNvPr id="24" name="TextBox 23">
            <a:extLst>
              <a:ext uri="{FF2B5EF4-FFF2-40B4-BE49-F238E27FC236}">
                <a16:creationId xmlns:a16="http://schemas.microsoft.com/office/drawing/2014/main" id="{1A20F3BB-0760-41FC-91BF-1A2C72A91DCF}"/>
              </a:ext>
            </a:extLst>
          </p:cNvPr>
          <p:cNvSpPr txBox="1"/>
          <p:nvPr/>
        </p:nvSpPr>
        <p:spPr>
          <a:xfrm>
            <a:off x="7669914" y="4961307"/>
            <a:ext cx="1251342" cy="338554"/>
          </a:xfrm>
          <a:prstGeom prst="rect">
            <a:avLst/>
          </a:prstGeom>
          <a:noFill/>
        </p:spPr>
        <p:txBody>
          <a:bodyPr wrap="square" rtlCol="0">
            <a:spAutoFit/>
          </a:bodyPr>
          <a:lstStyle/>
          <a:p>
            <a:r>
              <a:rPr lang="en-US" altLang="ko-KR" sz="1600" dirty="0">
                <a:latin typeface="나눔스퀘어OTF Bold" panose="020B0600000101010101" pitchFamily="34" charset="-127"/>
                <a:ea typeface="나눔스퀘어OTF Bold" panose="020B0600000101010101" pitchFamily="34" charset="-127"/>
              </a:rPr>
              <a:t>23.3%</a:t>
            </a:r>
            <a:endParaRPr lang="ko-KR" altLang="en-US" sz="1600" dirty="0">
              <a:latin typeface="나눔스퀘어OTF Bold" panose="020B0600000101010101" pitchFamily="34" charset="-127"/>
              <a:ea typeface="나눔스퀘어OTF Bold" panose="020B0600000101010101" pitchFamily="34" charset="-127"/>
            </a:endParaRPr>
          </a:p>
        </p:txBody>
      </p:sp>
      <p:sp>
        <p:nvSpPr>
          <p:cNvPr id="12" name="TextBox 11">
            <a:extLst>
              <a:ext uri="{FF2B5EF4-FFF2-40B4-BE49-F238E27FC236}">
                <a16:creationId xmlns:a16="http://schemas.microsoft.com/office/drawing/2014/main" id="{C17437C9-55AF-456A-BD6B-52E8F3F046A8}"/>
              </a:ext>
            </a:extLst>
          </p:cNvPr>
          <p:cNvSpPr txBox="1"/>
          <p:nvPr/>
        </p:nvSpPr>
        <p:spPr>
          <a:xfrm>
            <a:off x="6762307" y="2943384"/>
            <a:ext cx="3612430" cy="307777"/>
          </a:xfrm>
          <a:prstGeom prst="rect">
            <a:avLst/>
          </a:prstGeom>
          <a:noFill/>
        </p:spPr>
        <p:txBody>
          <a:bodyPr wrap="square" rtlCol="0">
            <a:spAutoFit/>
          </a:bodyPr>
          <a:lstStyle/>
          <a:p>
            <a:r>
              <a:rPr lang="ko-KR" altLang="en-US" sz="1400" dirty="0">
                <a:latin typeface="나눔스퀘어OTF" panose="020B0600000101010101" pitchFamily="34" charset="-127"/>
                <a:ea typeface="나눔스퀘어OTF" panose="020B0600000101010101" pitchFamily="34" charset="-127"/>
              </a:rPr>
              <a:t>출처 </a:t>
            </a:r>
            <a:r>
              <a:rPr lang="en-US" altLang="ko-KR" sz="1400" dirty="0">
                <a:latin typeface="나눔스퀘어OTF" panose="020B0600000101010101" pitchFamily="34" charset="-127"/>
                <a:ea typeface="나눔스퀘어OTF" panose="020B0600000101010101" pitchFamily="34" charset="-127"/>
              </a:rPr>
              <a:t>: </a:t>
            </a:r>
            <a:r>
              <a:rPr lang="ko-KR" altLang="en-US" sz="1400" dirty="0">
                <a:latin typeface="나눔스퀘어OTF" panose="020B0600000101010101" pitchFamily="34" charset="-127"/>
                <a:ea typeface="나눔스퀘어OTF" panose="020B0600000101010101" pitchFamily="34" charset="-127"/>
              </a:rPr>
              <a:t>보호위원회</a:t>
            </a:r>
            <a:r>
              <a:rPr lang="en-US" altLang="ko-KR" sz="1400" dirty="0">
                <a:latin typeface="나눔스퀘어OTF" panose="020B0600000101010101" pitchFamily="34" charset="-127"/>
                <a:ea typeface="나눔스퀘어OTF" panose="020B0600000101010101" pitchFamily="34" charset="-127"/>
              </a:rPr>
              <a:t>, </a:t>
            </a:r>
            <a:r>
              <a:rPr lang="ko-KR" altLang="en-US" sz="1400" dirty="0">
                <a:latin typeface="나눔스퀘어OTF" panose="020B0600000101010101" pitchFamily="34" charset="-127"/>
                <a:ea typeface="나눔스퀘어OTF" panose="020B0600000101010101" pitchFamily="34" charset="-127"/>
              </a:rPr>
              <a:t>안전행정부</a:t>
            </a:r>
          </a:p>
        </p:txBody>
      </p:sp>
      <p:sp>
        <p:nvSpPr>
          <p:cNvPr id="25" name="TextBox 24">
            <a:extLst>
              <a:ext uri="{FF2B5EF4-FFF2-40B4-BE49-F238E27FC236}">
                <a16:creationId xmlns:a16="http://schemas.microsoft.com/office/drawing/2014/main" id="{2E794D16-8593-4894-B16C-8631AF30D1DE}"/>
              </a:ext>
            </a:extLst>
          </p:cNvPr>
          <p:cNvSpPr txBox="1"/>
          <p:nvPr/>
        </p:nvSpPr>
        <p:spPr>
          <a:xfrm>
            <a:off x="9247189" y="4157787"/>
            <a:ext cx="2820120" cy="1200329"/>
          </a:xfrm>
          <a:prstGeom prst="rect">
            <a:avLst/>
          </a:prstGeom>
          <a:noFill/>
        </p:spPr>
        <p:txBody>
          <a:bodyPr wrap="square" rtlCol="0">
            <a:spAutoFit/>
          </a:bodyPr>
          <a:lstStyle/>
          <a:p>
            <a:r>
              <a:rPr lang="ko-KR" altLang="en-US" dirty="0">
                <a:latin typeface="나눔스퀘어OTF Bold" panose="020B0600000101010101" pitchFamily="34" charset="-127"/>
                <a:ea typeface="나눔스퀘어OTF Bold" panose="020B0600000101010101" pitchFamily="34" charset="-127"/>
              </a:rPr>
              <a:t>인터넷 이용자 중 </a:t>
            </a:r>
            <a:endParaRPr lang="en-US" altLang="ko-KR" dirty="0">
              <a:latin typeface="나눔스퀘어OTF Bold" panose="020B0600000101010101" pitchFamily="34" charset="-127"/>
              <a:ea typeface="나눔스퀘어OTF Bold" panose="020B0600000101010101" pitchFamily="34" charset="-127"/>
            </a:endParaRPr>
          </a:p>
          <a:p>
            <a:r>
              <a:rPr lang="en-US" altLang="ko-KR" dirty="0">
                <a:highlight>
                  <a:srgbClr val="FFFF00"/>
                </a:highlight>
                <a:latin typeface="나눔스퀘어OTF Bold" panose="020B0600000101010101" pitchFamily="34" charset="-127"/>
                <a:ea typeface="나눔스퀘어OTF Bold" panose="020B0600000101010101" pitchFamily="34" charset="-127"/>
              </a:rPr>
              <a:t>10</a:t>
            </a:r>
            <a:r>
              <a:rPr lang="ko-KR" altLang="en-US" dirty="0">
                <a:highlight>
                  <a:srgbClr val="FFFF00"/>
                </a:highlight>
                <a:latin typeface="나눔스퀘어OTF Bold" panose="020B0600000101010101" pitchFamily="34" charset="-127"/>
                <a:ea typeface="나눔스퀘어OTF Bold" panose="020B0600000101010101" pitchFamily="34" charset="-127"/>
              </a:rPr>
              <a:t>명 중 </a:t>
            </a:r>
            <a:r>
              <a:rPr lang="en-US" altLang="ko-KR" dirty="0">
                <a:highlight>
                  <a:srgbClr val="FFFF00"/>
                </a:highlight>
                <a:latin typeface="나눔스퀘어OTF Bold" panose="020B0600000101010101" pitchFamily="34" charset="-127"/>
                <a:ea typeface="나눔스퀘어OTF Bold" panose="020B0600000101010101" pitchFamily="34" charset="-127"/>
              </a:rPr>
              <a:t>8</a:t>
            </a:r>
            <a:r>
              <a:rPr lang="ko-KR" altLang="en-US" dirty="0">
                <a:highlight>
                  <a:srgbClr val="FFFF00"/>
                </a:highlight>
                <a:latin typeface="나눔스퀘어OTF Bold" panose="020B0600000101010101" pitchFamily="34" charset="-127"/>
                <a:ea typeface="나눔스퀘어OTF Bold" panose="020B0600000101010101" pitchFamily="34" charset="-127"/>
              </a:rPr>
              <a:t>명 이상</a:t>
            </a:r>
            <a:r>
              <a:rPr lang="ko-KR" altLang="en-US" dirty="0">
                <a:latin typeface="나눔스퀘어OTF Bold" panose="020B0600000101010101" pitchFamily="34" charset="-127"/>
                <a:ea typeface="나눔스퀘어OTF Bold" panose="020B0600000101010101" pitchFamily="34" charset="-127"/>
              </a:rPr>
              <a:t>이 약관을 읽어보지도 않고 동의하는 것으로 나타남</a:t>
            </a:r>
          </a:p>
        </p:txBody>
      </p:sp>
      <p:pic>
        <p:nvPicPr>
          <p:cNvPr id="26" name="그래픽 25" descr="여자">
            <a:extLst>
              <a:ext uri="{FF2B5EF4-FFF2-40B4-BE49-F238E27FC236}">
                <a16:creationId xmlns:a16="http://schemas.microsoft.com/office/drawing/2014/main" id="{BB7E918B-07D6-458B-B5D5-5B4174DF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837012" y="3527856"/>
            <a:ext cx="914400" cy="914400"/>
          </a:xfrm>
          <a:prstGeom prst="rect">
            <a:avLst/>
          </a:prstGeom>
        </p:spPr>
      </p:pic>
      <p:sp>
        <p:nvSpPr>
          <p:cNvPr id="15" name="직사각형 14">
            <a:extLst>
              <a:ext uri="{FF2B5EF4-FFF2-40B4-BE49-F238E27FC236}">
                <a16:creationId xmlns:a16="http://schemas.microsoft.com/office/drawing/2014/main" id="{FAA4185E-C4EB-4D0D-BE35-5399A938009B}"/>
              </a:ext>
            </a:extLst>
          </p:cNvPr>
          <p:cNvSpPr/>
          <p:nvPr/>
        </p:nvSpPr>
        <p:spPr>
          <a:xfrm>
            <a:off x="10230678" y="6457890"/>
            <a:ext cx="1961322"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1835865" y="6521116"/>
            <a:ext cx="356135" cy="33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4</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344079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78ADBD5-1D04-43DD-B086-56CF844C1D41}"/>
              </a:ext>
            </a:extLst>
          </p:cNvPr>
          <p:cNvSpPr/>
          <p:nvPr/>
        </p:nvSpPr>
        <p:spPr>
          <a:xfrm>
            <a:off x="209551" y="23687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454E9CEA-FD22-4FDB-BC73-3B93B1A4D2E0}"/>
              </a:ext>
            </a:extLst>
          </p:cNvPr>
          <p:cNvSpPr txBox="1"/>
          <p:nvPr/>
        </p:nvSpPr>
        <p:spPr>
          <a:xfrm>
            <a:off x="823646" y="251934"/>
            <a:ext cx="1383712"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개발 배경</a:t>
            </a:r>
          </a:p>
        </p:txBody>
      </p:sp>
      <p:sp>
        <p:nvSpPr>
          <p:cNvPr id="6" name="TextBox 5">
            <a:extLst>
              <a:ext uri="{FF2B5EF4-FFF2-40B4-BE49-F238E27FC236}">
                <a16:creationId xmlns:a16="http://schemas.microsoft.com/office/drawing/2014/main" id="{F47EA4B5-A446-4176-96DC-F2649C390FD4}"/>
              </a:ext>
            </a:extLst>
          </p:cNvPr>
          <p:cNvSpPr txBox="1"/>
          <p:nvPr/>
        </p:nvSpPr>
        <p:spPr>
          <a:xfrm>
            <a:off x="277021" y="168089"/>
            <a:ext cx="431529" cy="584775"/>
          </a:xfrm>
          <a:prstGeom prst="rect">
            <a:avLst/>
          </a:prstGeom>
          <a:noFill/>
        </p:spPr>
        <p:txBody>
          <a:bodyPr wrap="non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1</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8" name="직사각형 17">
            <a:extLst>
              <a:ext uri="{FF2B5EF4-FFF2-40B4-BE49-F238E27FC236}">
                <a16:creationId xmlns:a16="http://schemas.microsoft.com/office/drawing/2014/main" id="{418728FE-54B0-4E48-B3CB-F6FDFC222CB8}"/>
              </a:ext>
            </a:extLst>
          </p:cNvPr>
          <p:cNvSpPr/>
          <p:nvPr/>
        </p:nvSpPr>
        <p:spPr>
          <a:xfrm>
            <a:off x="823645" y="1048916"/>
            <a:ext cx="4900749" cy="3707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불공정 이용약관 피해사례 </a:t>
            </a:r>
            <a:r>
              <a:rPr lang="en-US" altLang="ko-KR" dirty="0">
                <a:latin typeface="나눔스퀘어OTF Bold" panose="020B0600000101010101" pitchFamily="34" charset="-127"/>
                <a:ea typeface="나눔스퀘어OTF Bold" panose="020B0600000101010101" pitchFamily="34" charset="-127"/>
              </a:rPr>
              <a:t>1</a:t>
            </a:r>
            <a:endParaRPr lang="ko-KR" altLang="en-US" dirty="0">
              <a:latin typeface="나눔스퀘어OTF Bold" panose="020B0600000101010101" pitchFamily="34" charset="-127"/>
              <a:ea typeface="나눔스퀘어OTF Bold" panose="020B0600000101010101" pitchFamily="34" charset="-127"/>
            </a:endParaRPr>
          </a:p>
        </p:txBody>
      </p:sp>
      <p:sp>
        <p:nvSpPr>
          <p:cNvPr id="10" name="직사각형 9">
            <a:extLst>
              <a:ext uri="{FF2B5EF4-FFF2-40B4-BE49-F238E27FC236}">
                <a16:creationId xmlns:a16="http://schemas.microsoft.com/office/drawing/2014/main" id="{ED9D5BEF-5B69-40A8-8E06-16A08529075C}"/>
              </a:ext>
            </a:extLst>
          </p:cNvPr>
          <p:cNvSpPr/>
          <p:nvPr/>
        </p:nvSpPr>
        <p:spPr>
          <a:xfrm>
            <a:off x="6427478" y="1048916"/>
            <a:ext cx="4900749" cy="3707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불공정 이용약관 피해사례 </a:t>
            </a:r>
            <a:r>
              <a:rPr lang="en-US" altLang="ko-KR" dirty="0">
                <a:latin typeface="나눔스퀘어OTF Bold" panose="020B0600000101010101" pitchFamily="34" charset="-127"/>
                <a:ea typeface="나눔스퀘어OTF Bold" panose="020B0600000101010101" pitchFamily="34" charset="-127"/>
              </a:rPr>
              <a:t>2</a:t>
            </a:r>
            <a:endParaRPr lang="ko-KR" altLang="en-US" dirty="0">
              <a:latin typeface="나눔스퀘어OTF Bold" panose="020B0600000101010101" pitchFamily="34" charset="-127"/>
              <a:ea typeface="나눔스퀘어OTF Bold" panose="020B0600000101010101" pitchFamily="34" charset="-127"/>
            </a:endParaRPr>
          </a:p>
        </p:txBody>
      </p:sp>
      <p:pic>
        <p:nvPicPr>
          <p:cNvPr id="1026" name="Picture 2" descr="인공지능 &amp;#39;이루다&amp;#39; 서비스 전격 중단!... 입장문 통해 밝혀 &amp;lt; 챗봇 &amp;lt; AI Industry &amp;lt; 기사본문 - 인공지능신문">
            <a:extLst>
              <a:ext uri="{FF2B5EF4-FFF2-40B4-BE49-F238E27FC236}">
                <a16:creationId xmlns:a16="http://schemas.microsoft.com/office/drawing/2014/main" id="{1501F37A-5F38-44C9-B29D-C5F8B9377CB1}"/>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838885" y="1542585"/>
            <a:ext cx="4921007" cy="2738808"/>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E10BCC8-8B82-485E-9F0F-CA67448D9634}"/>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427478" y="1511058"/>
            <a:ext cx="4866528" cy="273985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A642D96-FA50-4632-A63F-F88288219A92}"/>
              </a:ext>
            </a:extLst>
          </p:cNvPr>
          <p:cNvSpPr txBox="1"/>
          <p:nvPr/>
        </p:nvSpPr>
        <p:spPr>
          <a:xfrm>
            <a:off x="838885" y="4483683"/>
            <a:ext cx="4998326" cy="1200329"/>
          </a:xfrm>
          <a:prstGeom prst="rect">
            <a:avLst/>
          </a:prstGeom>
          <a:noFill/>
        </p:spPr>
        <p:txBody>
          <a:bodyPr wrap="square">
            <a:spAutoFit/>
          </a:bodyPr>
          <a:lstStyle/>
          <a:p>
            <a:pPr marL="0" indent="0">
              <a:buNone/>
            </a:pPr>
            <a:r>
              <a:rPr lang="ko-KR" altLang="en-US" b="0" i="0" dirty="0">
                <a:solidFill>
                  <a:srgbClr val="222222"/>
                </a:solidFill>
                <a:effectLst/>
                <a:latin typeface="나눔스퀘어OTF" panose="020B0600000101010101" pitchFamily="34" charset="-127"/>
                <a:ea typeface="나눔스퀘어OTF" panose="020B0600000101010101" pitchFamily="34" charset="-127"/>
              </a:rPr>
              <a:t>올해 초 </a:t>
            </a:r>
            <a:r>
              <a:rPr lang="en-US" altLang="ko-KR" b="0" i="0" dirty="0">
                <a:solidFill>
                  <a:srgbClr val="222222"/>
                </a:solidFill>
                <a:effectLst/>
                <a:latin typeface="나눔스퀘어OTF" panose="020B0600000101010101" pitchFamily="34" charset="-127"/>
                <a:ea typeface="나눔스퀘어OTF" panose="020B0600000101010101" pitchFamily="34" charset="-127"/>
              </a:rPr>
              <a:t>AI </a:t>
            </a:r>
            <a:r>
              <a:rPr lang="ko-KR" altLang="en-US" b="0" i="0" dirty="0" err="1">
                <a:solidFill>
                  <a:srgbClr val="222222"/>
                </a:solidFill>
                <a:effectLst/>
                <a:latin typeface="나눔스퀘어OTF" panose="020B0600000101010101" pitchFamily="34" charset="-127"/>
                <a:ea typeface="나눔스퀘어OTF" panose="020B0600000101010101" pitchFamily="34" charset="-127"/>
              </a:rPr>
              <a:t>챗봇</a:t>
            </a:r>
            <a:r>
              <a:rPr lang="ko-KR" altLang="en-US" b="0" i="0" dirty="0">
                <a:solidFill>
                  <a:srgbClr val="222222"/>
                </a:solidFill>
                <a:effectLst/>
                <a:latin typeface="나눔스퀘어OTF" panose="020B0600000101010101" pitchFamily="34" charset="-127"/>
                <a:ea typeface="나눔스퀘어OTF" panose="020B0600000101010101" pitchFamily="34" charset="-127"/>
              </a:rPr>
              <a:t> </a:t>
            </a:r>
            <a:r>
              <a:rPr lang="en-US" altLang="ko-KR" b="0" i="0" dirty="0">
                <a:solidFill>
                  <a:srgbClr val="222222"/>
                </a:solidFill>
                <a:effectLst/>
                <a:latin typeface="나눔스퀘어OTF" panose="020B0600000101010101" pitchFamily="34" charset="-127"/>
                <a:ea typeface="나눔스퀘어OTF" panose="020B0600000101010101" pitchFamily="34" charset="-127"/>
              </a:rPr>
              <a:t>'</a:t>
            </a:r>
            <a:r>
              <a:rPr lang="ko-KR" altLang="en-US" b="0" i="0" dirty="0">
                <a:solidFill>
                  <a:srgbClr val="222222"/>
                </a:solidFill>
                <a:effectLst/>
                <a:latin typeface="나눔스퀘어OTF" panose="020B0600000101010101" pitchFamily="34" charset="-127"/>
                <a:ea typeface="나눔스퀘어OTF" panose="020B0600000101010101" pitchFamily="34" charset="-127"/>
              </a:rPr>
              <a:t>이루다</a:t>
            </a:r>
            <a:r>
              <a:rPr lang="en-US" altLang="ko-KR" b="0" i="0" dirty="0">
                <a:solidFill>
                  <a:srgbClr val="222222"/>
                </a:solidFill>
                <a:effectLst/>
                <a:latin typeface="나눔스퀘어OTF" panose="020B0600000101010101" pitchFamily="34" charset="-127"/>
                <a:ea typeface="나눔스퀘어OTF" panose="020B0600000101010101" pitchFamily="34" charset="-127"/>
              </a:rPr>
              <a:t>'</a:t>
            </a:r>
            <a:r>
              <a:rPr lang="ko-KR" altLang="en-US" b="0" i="0" dirty="0">
                <a:solidFill>
                  <a:srgbClr val="222222"/>
                </a:solidFill>
                <a:effectLst/>
                <a:latin typeface="나눔스퀘어OTF" panose="020B0600000101010101" pitchFamily="34" charset="-127"/>
                <a:ea typeface="나눔스퀘어OTF" panose="020B0600000101010101" pitchFamily="34" charset="-127"/>
              </a:rPr>
              <a:t>는 연애정보 앱 이용자 </a:t>
            </a:r>
            <a:r>
              <a:rPr lang="en-US" altLang="ko-KR" b="0" i="0" dirty="0">
                <a:solidFill>
                  <a:srgbClr val="222222"/>
                </a:solidFill>
                <a:effectLst/>
                <a:latin typeface="나눔스퀘어OTF" panose="020B0600000101010101" pitchFamily="34" charset="-127"/>
                <a:ea typeface="나눔스퀘어OTF" panose="020B0600000101010101" pitchFamily="34" charset="-127"/>
              </a:rPr>
              <a:t>60</a:t>
            </a:r>
            <a:r>
              <a:rPr lang="ko-KR" altLang="en-US" b="0" i="0" dirty="0" err="1">
                <a:solidFill>
                  <a:srgbClr val="222222"/>
                </a:solidFill>
                <a:effectLst/>
                <a:latin typeface="나눔스퀘어OTF" panose="020B0600000101010101" pitchFamily="34" charset="-127"/>
                <a:ea typeface="나눔스퀘어OTF" panose="020B0600000101010101" pitchFamily="34" charset="-127"/>
              </a:rPr>
              <a:t>만여</a:t>
            </a:r>
            <a:r>
              <a:rPr lang="ko-KR" altLang="en-US" b="0" i="0" dirty="0">
                <a:solidFill>
                  <a:srgbClr val="222222"/>
                </a:solidFill>
                <a:effectLst/>
                <a:latin typeface="나눔스퀘어OTF" panose="020B0600000101010101" pitchFamily="34" charset="-127"/>
                <a:ea typeface="나눔스퀘어OTF" panose="020B0600000101010101" pitchFamily="34" charset="-127"/>
              </a:rPr>
              <a:t> 명의 대화기록 일부와 여기에 담긴 사용자 이름</a:t>
            </a:r>
            <a:r>
              <a:rPr lang="en-US" altLang="ko-KR" b="0" i="0" dirty="0">
                <a:solidFill>
                  <a:srgbClr val="222222"/>
                </a:solidFill>
                <a:effectLst/>
                <a:latin typeface="나눔스퀘어OTF" panose="020B0600000101010101" pitchFamily="34" charset="-127"/>
                <a:ea typeface="나눔스퀘어OTF" panose="020B0600000101010101" pitchFamily="34" charset="-127"/>
              </a:rPr>
              <a:t>, </a:t>
            </a:r>
            <a:r>
              <a:rPr lang="ko-KR" altLang="en-US" b="0" i="0" dirty="0">
                <a:solidFill>
                  <a:srgbClr val="222222"/>
                </a:solidFill>
                <a:effectLst/>
                <a:latin typeface="나눔스퀘어OTF" panose="020B0600000101010101" pitchFamily="34" charset="-127"/>
                <a:ea typeface="나눔스퀘어OTF" panose="020B0600000101010101" pitchFamily="34" charset="-127"/>
              </a:rPr>
              <a:t>직장 등을 무단으로 가져다 활용해 출시 한 달이 안 돼 서비스를 중단했다</a:t>
            </a:r>
            <a:r>
              <a:rPr lang="en-US" altLang="ko-KR" b="0" i="0" dirty="0">
                <a:solidFill>
                  <a:srgbClr val="222222"/>
                </a:solidFill>
                <a:effectLst/>
                <a:latin typeface="나눔스퀘어OTF" panose="020B0600000101010101" pitchFamily="34" charset="-127"/>
                <a:ea typeface="나눔스퀘어OTF" panose="020B0600000101010101" pitchFamily="34" charset="-127"/>
              </a:rPr>
              <a:t>.</a:t>
            </a:r>
          </a:p>
        </p:txBody>
      </p:sp>
      <p:sp>
        <p:nvSpPr>
          <p:cNvPr id="17" name="TextBox 16">
            <a:extLst>
              <a:ext uri="{FF2B5EF4-FFF2-40B4-BE49-F238E27FC236}">
                <a16:creationId xmlns:a16="http://schemas.microsoft.com/office/drawing/2014/main" id="{01B359BE-BCC0-4776-B67F-05556C5101E5}"/>
              </a:ext>
            </a:extLst>
          </p:cNvPr>
          <p:cNvSpPr txBox="1"/>
          <p:nvPr/>
        </p:nvSpPr>
        <p:spPr>
          <a:xfrm>
            <a:off x="6354788" y="4483683"/>
            <a:ext cx="5155893" cy="1200329"/>
          </a:xfrm>
          <a:prstGeom prst="rect">
            <a:avLst/>
          </a:prstGeom>
          <a:noFill/>
        </p:spPr>
        <p:txBody>
          <a:bodyPr wrap="square">
            <a:spAutoFit/>
          </a:bodyPr>
          <a:lstStyle/>
          <a:p>
            <a:r>
              <a:rPr lang="ko-KR" altLang="en-US" b="0" i="0" dirty="0">
                <a:solidFill>
                  <a:srgbClr val="222222"/>
                </a:solidFill>
                <a:effectLst/>
                <a:latin typeface="나눔스퀘어OTF" panose="020B0600000101010101" pitchFamily="34" charset="-127"/>
                <a:ea typeface="나눔스퀘어OTF" panose="020B0600000101010101" pitchFamily="34" charset="-127"/>
              </a:rPr>
              <a:t>세계 </a:t>
            </a:r>
            <a:r>
              <a:rPr lang="en-US" altLang="ko-KR" b="0" i="0" dirty="0">
                <a:solidFill>
                  <a:srgbClr val="222222"/>
                </a:solidFill>
                <a:effectLst/>
                <a:latin typeface="나눔스퀘어OTF" panose="020B0600000101010101" pitchFamily="34" charset="-127"/>
                <a:ea typeface="나눔스퀘어OTF" panose="020B0600000101010101" pitchFamily="34" charset="-127"/>
              </a:rPr>
              <a:t>1</a:t>
            </a:r>
            <a:r>
              <a:rPr lang="ko-KR" altLang="en-US" b="0" i="0" dirty="0">
                <a:solidFill>
                  <a:srgbClr val="222222"/>
                </a:solidFill>
                <a:effectLst/>
                <a:latin typeface="나눔스퀘어OTF" panose="020B0600000101010101" pitchFamily="34" charset="-127"/>
                <a:ea typeface="나눔스퀘어OTF" panose="020B0600000101010101" pitchFamily="34" charset="-127"/>
              </a:rPr>
              <a:t>위 전기차 업체 </a:t>
            </a:r>
            <a:r>
              <a:rPr lang="ko-KR" altLang="en-US" b="0" i="0" dirty="0" err="1">
                <a:solidFill>
                  <a:srgbClr val="222222"/>
                </a:solidFill>
                <a:effectLst/>
                <a:latin typeface="나눔스퀘어OTF" panose="020B0600000101010101" pitchFamily="34" charset="-127"/>
                <a:ea typeface="나눔스퀘어OTF" panose="020B0600000101010101" pitchFamily="34" charset="-127"/>
              </a:rPr>
              <a:t>테슬라는</a:t>
            </a:r>
            <a:r>
              <a:rPr lang="ko-KR" altLang="en-US" b="0" i="0" dirty="0">
                <a:solidFill>
                  <a:srgbClr val="222222"/>
                </a:solidFill>
                <a:effectLst/>
                <a:latin typeface="나눔스퀘어OTF" panose="020B0600000101010101" pitchFamily="34" charset="-127"/>
                <a:ea typeface="나눔스퀘어OTF" panose="020B0600000101010101" pitchFamily="34" charset="-127"/>
              </a:rPr>
              <a:t> 차량 결함 등 문제가 발생해도 최대 </a:t>
            </a:r>
            <a:r>
              <a:rPr lang="en-US" altLang="ko-KR" b="0" i="0" dirty="0">
                <a:solidFill>
                  <a:srgbClr val="222222"/>
                </a:solidFill>
                <a:effectLst/>
                <a:latin typeface="나눔스퀘어OTF" panose="020B0600000101010101" pitchFamily="34" charset="-127"/>
                <a:ea typeface="나눔스퀘어OTF" panose="020B0600000101010101" pitchFamily="34" charset="-127"/>
              </a:rPr>
              <a:t>10</a:t>
            </a:r>
            <a:r>
              <a:rPr lang="ko-KR" altLang="en-US" b="0" i="0" dirty="0">
                <a:solidFill>
                  <a:srgbClr val="222222"/>
                </a:solidFill>
                <a:effectLst/>
                <a:latin typeface="나눔스퀘어OTF" panose="020B0600000101010101" pitchFamily="34" charset="-127"/>
                <a:ea typeface="나눔스퀘어OTF" panose="020B0600000101010101" pitchFamily="34" charset="-127"/>
              </a:rPr>
              <a:t>만원만 배상하고</a:t>
            </a:r>
            <a:r>
              <a:rPr lang="en-US" altLang="ko-KR" b="0" i="0" dirty="0">
                <a:solidFill>
                  <a:srgbClr val="222222"/>
                </a:solidFill>
                <a:effectLst/>
                <a:latin typeface="나눔스퀘어OTF" panose="020B0600000101010101" pitchFamily="34" charset="-127"/>
                <a:ea typeface="나눔스퀘어OTF" panose="020B0600000101010101" pitchFamily="34" charset="-127"/>
              </a:rPr>
              <a:t>, </a:t>
            </a:r>
            <a:r>
              <a:rPr lang="ko-KR" altLang="en-US" b="0" i="0" dirty="0">
                <a:solidFill>
                  <a:srgbClr val="222222"/>
                </a:solidFill>
                <a:effectLst/>
                <a:latin typeface="나눔스퀘어OTF" panose="020B0600000101010101" pitchFamily="34" charset="-127"/>
                <a:ea typeface="나눔스퀘어OTF" panose="020B0600000101010101" pitchFamily="34" charset="-127"/>
              </a:rPr>
              <a:t>고객이 차를 늦게 인수하면 차가 파손돼도 배상하지 않는다는 내용 등의 문제 조항이 </a:t>
            </a:r>
            <a:r>
              <a:rPr lang="ko-KR" altLang="en-US" dirty="0">
                <a:solidFill>
                  <a:srgbClr val="222222"/>
                </a:solidFill>
                <a:latin typeface="나눔스퀘어OTF" panose="020B0600000101010101" pitchFamily="34" charset="-127"/>
                <a:ea typeface="나눔스퀘어OTF" panose="020B0600000101010101" pitchFamily="34" charset="-127"/>
              </a:rPr>
              <a:t>공정거래위원회의 조사로 밝혀졌다</a:t>
            </a:r>
            <a:r>
              <a:rPr lang="en-US" altLang="ko-KR" dirty="0">
                <a:solidFill>
                  <a:srgbClr val="222222"/>
                </a:solidFill>
                <a:latin typeface="나눔스퀘어OTF" panose="020B0600000101010101" pitchFamily="34" charset="-127"/>
                <a:ea typeface="나눔스퀘어OTF" panose="020B0600000101010101" pitchFamily="34" charset="-127"/>
              </a:rPr>
              <a:t>.</a:t>
            </a:r>
            <a:endParaRPr lang="ko-KR" altLang="en-US" dirty="0">
              <a:latin typeface="나눔스퀘어OTF" panose="020B0600000101010101" pitchFamily="34" charset="-127"/>
              <a:ea typeface="나눔스퀘어OTF" panose="020B0600000101010101" pitchFamily="34" charset="-127"/>
            </a:endParaRPr>
          </a:p>
        </p:txBody>
      </p:sp>
      <p:sp>
        <p:nvSpPr>
          <p:cNvPr id="11" name="직사각형 10">
            <a:extLst>
              <a:ext uri="{FF2B5EF4-FFF2-40B4-BE49-F238E27FC236}">
                <a16:creationId xmlns:a16="http://schemas.microsoft.com/office/drawing/2014/main" id="{F40ABDC6-316C-4239-B8C6-1DAA1DCCB860}"/>
              </a:ext>
            </a:extLst>
          </p:cNvPr>
          <p:cNvSpPr/>
          <p:nvPr/>
        </p:nvSpPr>
        <p:spPr>
          <a:xfrm>
            <a:off x="10230678" y="6457890"/>
            <a:ext cx="1961322"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1835865" y="6521116"/>
            <a:ext cx="356135" cy="33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5</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976575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8" name="TextBox 7"/>
          <p:cNvSpPr txBox="1"/>
          <p:nvPr/>
        </p:nvSpPr>
        <p:spPr>
          <a:xfrm>
            <a:off x="762000" y="1334921"/>
            <a:ext cx="5334000" cy="2208874"/>
          </a:xfrm>
          <a:prstGeom prst="rect">
            <a:avLst/>
          </a:prstGeom>
          <a:noFill/>
        </p:spPr>
        <p:txBody>
          <a:bodyPr wrap="square" rtlCol="0">
            <a:spAutoFit/>
          </a:bodyPr>
          <a:lstStyle/>
          <a:p>
            <a:pPr>
              <a:lnSpc>
                <a:spcPct val="200000"/>
              </a:lnSpc>
            </a:pPr>
            <a:r>
              <a:rPr lang="en-US" altLang="ko-KR" sz="2400" dirty="0">
                <a:latin typeface="나눔스퀘어OTF Bold" panose="020B0600000101010101" pitchFamily="34" charset="-127"/>
                <a:ea typeface="나눔스퀘어OTF Bold" panose="020B0600000101010101" pitchFamily="34" charset="-127"/>
              </a:rPr>
              <a:t>[</a:t>
            </a:r>
            <a:r>
              <a:rPr lang="ko-KR" altLang="en-US" sz="2400" dirty="0">
                <a:latin typeface="나눔스퀘어OTF Bold" panose="020B0600000101010101" pitchFamily="34" charset="-127"/>
                <a:ea typeface="나눔스퀘어OTF Bold" panose="020B0600000101010101" pitchFamily="34" charset="-127"/>
              </a:rPr>
              <a:t>공정거래위원회</a:t>
            </a:r>
            <a:r>
              <a:rPr lang="en-US" altLang="ko-KR" sz="2400" dirty="0">
                <a:latin typeface="나눔스퀘어OTF Bold" panose="020B0600000101010101" pitchFamily="34" charset="-127"/>
                <a:ea typeface="나눔스퀘어OTF Bold" panose="020B0600000101010101" pitchFamily="34" charset="-127"/>
              </a:rPr>
              <a:t>]</a:t>
            </a:r>
          </a:p>
          <a:p>
            <a:pPr marL="285750" indent="-285750">
              <a:lnSpc>
                <a:spcPct val="200000"/>
              </a:lnSpc>
              <a:buFontTx/>
              <a:buChar char="-"/>
            </a:pPr>
            <a:r>
              <a:rPr lang="ko-KR" altLang="en-US" sz="2400" dirty="0">
                <a:latin typeface="나눔스퀘어OTF Bold" panose="020B0600000101010101" pitchFamily="34" charset="-127"/>
                <a:ea typeface="나눔스퀘어OTF Bold" panose="020B0600000101010101" pitchFamily="34" charset="-127"/>
              </a:rPr>
              <a:t>불공정 약관 조항 시정 보도자료 </a:t>
            </a:r>
            <a:endParaRPr lang="en-US" altLang="ko-KR" sz="2400" dirty="0">
              <a:latin typeface="나눔스퀘어OTF Bold" panose="020B0600000101010101" pitchFamily="34" charset="-127"/>
              <a:ea typeface="나눔스퀘어OTF Bold" panose="020B0600000101010101" pitchFamily="34" charset="-127"/>
            </a:endParaRPr>
          </a:p>
          <a:p>
            <a:pPr marL="285750" indent="-285750">
              <a:lnSpc>
                <a:spcPct val="200000"/>
              </a:lnSpc>
              <a:buFontTx/>
              <a:buChar char="-"/>
            </a:pPr>
            <a:r>
              <a:rPr lang="ko-KR" altLang="en-US" sz="2400" dirty="0">
                <a:latin typeface="나눔스퀘어OTF Bold" panose="020B0600000101010101" pitchFamily="34" charset="-127"/>
                <a:ea typeface="나눔스퀘어OTF Bold" panose="020B0600000101010101" pitchFamily="34" charset="-127"/>
              </a:rPr>
              <a:t>불공정약관조항에 대한 의결서</a:t>
            </a:r>
          </a:p>
        </p:txBody>
      </p:sp>
      <p:sp>
        <p:nvSpPr>
          <p:cNvPr id="270" name="TextBox 269"/>
          <p:cNvSpPr txBox="1"/>
          <p:nvPr/>
        </p:nvSpPr>
        <p:spPr>
          <a:xfrm>
            <a:off x="6016491" y="1463423"/>
            <a:ext cx="3737114" cy="3970318"/>
          </a:xfrm>
          <a:prstGeom prst="rect">
            <a:avLst/>
          </a:prstGeom>
          <a:noFill/>
        </p:spPr>
        <p:txBody>
          <a:bodyPr wrap="square" rtlCol="0">
            <a:spAutoFit/>
          </a:bodyPr>
          <a:lstStyle/>
          <a:p>
            <a:pPr>
              <a:lnSpc>
                <a:spcPct val="150000"/>
              </a:lnSpc>
            </a:pPr>
            <a:r>
              <a:rPr lang="en-US" altLang="ko-KR" sz="2400" dirty="0">
                <a:latin typeface="나눔스퀘어OTF Bold" panose="020B0600000101010101" pitchFamily="34" charset="-127"/>
                <a:ea typeface="나눔스퀘어OTF Bold" panose="020B0600000101010101" pitchFamily="34" charset="-127"/>
              </a:rPr>
              <a:t>[</a:t>
            </a:r>
            <a:r>
              <a:rPr lang="ko-KR" altLang="en-US" sz="2400" dirty="0">
                <a:latin typeface="나눔스퀘어OTF Bold" panose="020B0600000101010101" pitchFamily="34" charset="-127"/>
                <a:ea typeface="나눔스퀘어OTF Bold" panose="020B0600000101010101" pitchFamily="34" charset="-127"/>
              </a:rPr>
              <a:t>일반이용약관</a:t>
            </a:r>
            <a:r>
              <a:rPr lang="en-US" altLang="ko-KR" sz="2400" dirty="0">
                <a:latin typeface="나눔스퀘어OTF Bold" panose="020B0600000101010101" pitchFamily="34" charset="-127"/>
                <a:ea typeface="나눔스퀘어OTF Bold" panose="020B0600000101010101" pitchFamily="34" charset="-127"/>
              </a:rPr>
              <a:t>]</a:t>
            </a:r>
          </a:p>
          <a:p>
            <a:pPr marL="285750" indent="-285750">
              <a:lnSpc>
                <a:spcPct val="150000"/>
              </a:lnSpc>
              <a:buFontTx/>
              <a:buChar char="-"/>
            </a:pPr>
            <a:r>
              <a:rPr lang="ko-KR" altLang="en-US" sz="2400" dirty="0">
                <a:latin typeface="나눔스퀘어OTF Bold" panose="020B0600000101010101" pitchFamily="34" charset="-127"/>
                <a:ea typeface="나눔스퀘어OTF Bold" panose="020B0600000101010101" pitchFamily="34" charset="-127"/>
              </a:rPr>
              <a:t>게임 </a:t>
            </a:r>
            <a:endParaRPr lang="en-US" altLang="ko-KR" sz="2400" dirty="0">
              <a:latin typeface="나눔스퀘어OTF Bold" panose="020B0600000101010101" pitchFamily="34" charset="-127"/>
              <a:ea typeface="나눔스퀘어OTF Bold" panose="020B0600000101010101" pitchFamily="34" charset="-127"/>
            </a:endParaRPr>
          </a:p>
          <a:p>
            <a:pPr marL="285750" indent="-285750">
              <a:lnSpc>
                <a:spcPct val="150000"/>
              </a:lnSpc>
              <a:buFontTx/>
              <a:buChar char="-"/>
            </a:pPr>
            <a:r>
              <a:rPr lang="ko-KR" altLang="en-US" sz="2400" dirty="0">
                <a:latin typeface="나눔스퀘어OTF Bold" panose="020B0600000101010101" pitchFamily="34" charset="-127"/>
                <a:ea typeface="나눔스퀘어OTF Bold" panose="020B0600000101010101" pitchFamily="34" charset="-127"/>
              </a:rPr>
              <a:t>스트리밍</a:t>
            </a:r>
            <a:endParaRPr lang="en-US" altLang="ko-KR" sz="2400" dirty="0">
              <a:latin typeface="나눔스퀘어OTF Bold" panose="020B0600000101010101" pitchFamily="34" charset="-127"/>
              <a:ea typeface="나눔스퀘어OTF Bold" panose="020B0600000101010101" pitchFamily="34" charset="-127"/>
            </a:endParaRPr>
          </a:p>
          <a:p>
            <a:pPr marL="285750" indent="-285750">
              <a:lnSpc>
                <a:spcPct val="150000"/>
              </a:lnSpc>
              <a:buFontTx/>
              <a:buChar char="-"/>
            </a:pPr>
            <a:r>
              <a:rPr lang="ko-KR" altLang="en-US" sz="2400" dirty="0">
                <a:latin typeface="나눔스퀘어OTF Bold" panose="020B0600000101010101" pitchFamily="34" charset="-127"/>
                <a:ea typeface="나눔스퀘어OTF Bold" panose="020B0600000101010101" pitchFamily="34" charset="-127"/>
              </a:rPr>
              <a:t>온라인음원제공사업자</a:t>
            </a:r>
            <a:endParaRPr lang="en-US" altLang="ko-KR" sz="2400" dirty="0">
              <a:latin typeface="나눔스퀘어OTF Bold" panose="020B0600000101010101" pitchFamily="34" charset="-127"/>
              <a:ea typeface="나눔스퀘어OTF Bold" panose="020B0600000101010101" pitchFamily="34" charset="-127"/>
            </a:endParaRPr>
          </a:p>
          <a:p>
            <a:pPr marL="285750" indent="-285750">
              <a:lnSpc>
                <a:spcPct val="150000"/>
              </a:lnSpc>
              <a:buFontTx/>
              <a:buChar char="-"/>
            </a:pPr>
            <a:r>
              <a:rPr lang="ko-KR" altLang="en-US" sz="2400" dirty="0">
                <a:latin typeface="나눔스퀘어OTF Bold" panose="020B0600000101010101" pitchFamily="34" charset="-127"/>
                <a:ea typeface="나눔스퀘어OTF Bold" panose="020B0600000101010101" pitchFamily="34" charset="-127"/>
              </a:rPr>
              <a:t>웹툰</a:t>
            </a:r>
            <a:endParaRPr lang="en-US" altLang="ko-KR" sz="2400" dirty="0">
              <a:latin typeface="나눔스퀘어OTF Bold" panose="020B0600000101010101" pitchFamily="34" charset="-127"/>
              <a:ea typeface="나눔스퀘어OTF Bold" panose="020B0600000101010101" pitchFamily="34" charset="-127"/>
            </a:endParaRPr>
          </a:p>
          <a:p>
            <a:pPr marL="285750" indent="-285750">
              <a:lnSpc>
                <a:spcPct val="150000"/>
              </a:lnSpc>
              <a:buFontTx/>
              <a:buChar char="-"/>
            </a:pPr>
            <a:r>
              <a:rPr lang="ko-KR" altLang="en-US" sz="2400" dirty="0" err="1">
                <a:latin typeface="나눔스퀘어OTF Bold" panose="020B0600000101010101" pitchFamily="34" charset="-127"/>
                <a:ea typeface="나눔스퀘어OTF Bold" panose="020B0600000101010101" pitchFamily="34" charset="-127"/>
              </a:rPr>
              <a:t>웹포털</a:t>
            </a:r>
            <a:endParaRPr lang="en-US" altLang="ko-KR" sz="2400" dirty="0">
              <a:latin typeface="나눔스퀘어OTF Bold" panose="020B0600000101010101" pitchFamily="34" charset="-127"/>
              <a:ea typeface="나눔스퀘어OTF Bold" panose="020B0600000101010101" pitchFamily="34" charset="-127"/>
            </a:endParaRPr>
          </a:p>
          <a:p>
            <a:pPr marL="285750" indent="-285750">
              <a:lnSpc>
                <a:spcPct val="150000"/>
              </a:lnSpc>
              <a:buFontTx/>
              <a:buChar char="-"/>
            </a:pPr>
            <a:r>
              <a:rPr lang="ko-KR" altLang="en-US" sz="2400" dirty="0">
                <a:latin typeface="나눔스퀘어OTF Bold" panose="020B0600000101010101" pitchFamily="34" charset="-127"/>
                <a:ea typeface="나눔스퀘어OTF Bold" panose="020B0600000101010101" pitchFamily="34" charset="-127"/>
              </a:rPr>
              <a:t>통신사</a:t>
            </a:r>
          </a:p>
        </p:txBody>
      </p:sp>
      <p:sp>
        <p:nvSpPr>
          <p:cNvPr id="12" name="TextBox 11">
            <a:extLst>
              <a:ext uri="{FF2B5EF4-FFF2-40B4-BE49-F238E27FC236}">
                <a16:creationId xmlns:a16="http://schemas.microsoft.com/office/drawing/2014/main" id="{4D2B089B-4FE8-4109-8814-4A1DFD9AAC07}"/>
              </a:ext>
            </a:extLst>
          </p:cNvPr>
          <p:cNvSpPr txBox="1"/>
          <p:nvPr/>
        </p:nvSpPr>
        <p:spPr>
          <a:xfrm>
            <a:off x="823646" y="251934"/>
            <a:ext cx="2302233"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활용 데이터 정의</a:t>
            </a:r>
          </a:p>
        </p:txBody>
      </p:sp>
      <p:sp>
        <p:nvSpPr>
          <p:cNvPr id="13" name="직사각형 12">
            <a:extLst>
              <a:ext uri="{FF2B5EF4-FFF2-40B4-BE49-F238E27FC236}">
                <a16:creationId xmlns:a16="http://schemas.microsoft.com/office/drawing/2014/main" id="{2418F41D-54DC-464F-AF56-BC7B579004EB}"/>
              </a:ext>
            </a:extLst>
          </p:cNvPr>
          <p:cNvSpPr/>
          <p:nvPr/>
        </p:nvSpPr>
        <p:spPr>
          <a:xfrm>
            <a:off x="209551" y="23687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9FE76B2-279A-4395-9A79-E368A787E29F}"/>
              </a:ext>
            </a:extLst>
          </p:cNvPr>
          <p:cNvSpPr txBox="1"/>
          <p:nvPr/>
        </p:nvSpPr>
        <p:spPr>
          <a:xfrm>
            <a:off x="400421" y="168089"/>
            <a:ext cx="136028"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2</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6" name="직사각형 15">
            <a:extLst>
              <a:ext uri="{FF2B5EF4-FFF2-40B4-BE49-F238E27FC236}">
                <a16:creationId xmlns:a16="http://schemas.microsoft.com/office/drawing/2014/main" id="{EB30286E-F14D-496D-8091-2361D74ABFD0}"/>
              </a:ext>
            </a:extLst>
          </p:cNvPr>
          <p:cNvSpPr/>
          <p:nvPr/>
        </p:nvSpPr>
        <p:spPr>
          <a:xfrm>
            <a:off x="776021" y="907022"/>
            <a:ext cx="10667834" cy="362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데이터 셋 수집 방향</a:t>
            </a:r>
          </a:p>
        </p:txBody>
      </p:sp>
      <p:sp>
        <p:nvSpPr>
          <p:cNvPr id="2" name="TextBox 1">
            <a:extLst>
              <a:ext uri="{FF2B5EF4-FFF2-40B4-BE49-F238E27FC236}">
                <a16:creationId xmlns:a16="http://schemas.microsoft.com/office/drawing/2014/main" id="{0F397740-929B-4DA5-86BD-AE2E95B25B5D}"/>
              </a:ext>
            </a:extLst>
          </p:cNvPr>
          <p:cNvSpPr txBox="1"/>
          <p:nvPr/>
        </p:nvSpPr>
        <p:spPr>
          <a:xfrm>
            <a:off x="3180309" y="1637585"/>
            <a:ext cx="2836182" cy="369332"/>
          </a:xfrm>
          <a:prstGeom prst="rect">
            <a:avLst/>
          </a:prstGeom>
          <a:noFill/>
        </p:spPr>
        <p:txBody>
          <a:bodyPr wrap="square" rtlCol="0">
            <a:spAutoFit/>
          </a:bodyPr>
          <a:lstStyle/>
          <a:p>
            <a:r>
              <a:rPr lang="en-US" altLang="ko-KR" dirty="0">
                <a:highlight>
                  <a:srgbClr val="FFFF00"/>
                </a:highlight>
                <a:latin typeface="나눔스퀘어OTF Bold" panose="020B0600000101010101" pitchFamily="34" charset="-127"/>
                <a:ea typeface="나눔스퀘어OTF Bold" panose="020B0600000101010101" pitchFamily="34" charset="-127"/>
              </a:rPr>
              <a:t>4401</a:t>
            </a:r>
            <a:r>
              <a:rPr lang="ko-KR" altLang="en-US" dirty="0">
                <a:highlight>
                  <a:srgbClr val="FFFF00"/>
                </a:highlight>
                <a:latin typeface="나눔스퀘어OTF Bold" panose="020B0600000101010101" pitchFamily="34" charset="-127"/>
                <a:ea typeface="나눔스퀘어OTF Bold" panose="020B0600000101010101" pitchFamily="34" charset="-127"/>
              </a:rPr>
              <a:t>개 데이터 셋 확보</a:t>
            </a:r>
          </a:p>
        </p:txBody>
      </p:sp>
      <p:sp>
        <p:nvSpPr>
          <p:cNvPr id="21" name="TextBox 20">
            <a:extLst>
              <a:ext uri="{FF2B5EF4-FFF2-40B4-BE49-F238E27FC236}">
                <a16:creationId xmlns:a16="http://schemas.microsoft.com/office/drawing/2014/main" id="{E9CA1022-AB4D-4886-873A-988661685E0A}"/>
              </a:ext>
            </a:extLst>
          </p:cNvPr>
          <p:cNvSpPr txBox="1"/>
          <p:nvPr/>
        </p:nvSpPr>
        <p:spPr>
          <a:xfrm>
            <a:off x="8176851" y="1637585"/>
            <a:ext cx="2665320" cy="369332"/>
          </a:xfrm>
          <a:prstGeom prst="rect">
            <a:avLst/>
          </a:prstGeom>
          <a:noFill/>
        </p:spPr>
        <p:txBody>
          <a:bodyPr wrap="square" rtlCol="0">
            <a:spAutoFit/>
          </a:bodyPr>
          <a:lstStyle/>
          <a:p>
            <a:r>
              <a:rPr lang="en-US" altLang="ko-KR" dirty="0">
                <a:highlight>
                  <a:srgbClr val="FFFF00"/>
                </a:highlight>
                <a:latin typeface="나눔스퀘어OTF Bold" panose="020B0600000101010101" pitchFamily="34" charset="-127"/>
                <a:ea typeface="나눔스퀘어OTF Bold" panose="020B0600000101010101" pitchFamily="34" charset="-127"/>
              </a:rPr>
              <a:t>1263</a:t>
            </a:r>
            <a:r>
              <a:rPr lang="ko-KR" altLang="en-US" dirty="0">
                <a:highlight>
                  <a:srgbClr val="FFFF00"/>
                </a:highlight>
                <a:latin typeface="나눔스퀘어OTF Bold" panose="020B0600000101010101" pitchFamily="34" charset="-127"/>
                <a:ea typeface="나눔스퀘어OTF Bold" panose="020B0600000101010101" pitchFamily="34" charset="-127"/>
              </a:rPr>
              <a:t>개 데이터 셋 확보 </a:t>
            </a:r>
          </a:p>
        </p:txBody>
      </p:sp>
      <p:sp>
        <p:nvSpPr>
          <p:cNvPr id="15" name="직사각형 14">
            <a:extLst>
              <a:ext uri="{FF2B5EF4-FFF2-40B4-BE49-F238E27FC236}">
                <a16:creationId xmlns:a16="http://schemas.microsoft.com/office/drawing/2014/main" id="{352B56F1-A191-4857-9BCB-04EC4441C358}"/>
              </a:ext>
            </a:extLst>
          </p:cNvPr>
          <p:cNvSpPr/>
          <p:nvPr/>
        </p:nvSpPr>
        <p:spPr>
          <a:xfrm>
            <a:off x="10230678" y="6457890"/>
            <a:ext cx="1961322"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1835865" y="6521116"/>
            <a:ext cx="356135" cy="33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6</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3936047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24989CE-0791-4457-8F63-5A075D2C4637}"/>
              </a:ext>
            </a:extLst>
          </p:cNvPr>
          <p:cNvSpPr/>
          <p:nvPr/>
        </p:nvSpPr>
        <p:spPr>
          <a:xfrm>
            <a:off x="209551" y="23687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37FD0EC-9BD1-4828-A759-6C947836DC4B}"/>
              </a:ext>
            </a:extLst>
          </p:cNvPr>
          <p:cNvSpPr txBox="1"/>
          <p:nvPr/>
        </p:nvSpPr>
        <p:spPr>
          <a:xfrm>
            <a:off x="823646" y="251934"/>
            <a:ext cx="2302233"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활용 데이터 정의</a:t>
            </a:r>
          </a:p>
        </p:txBody>
      </p:sp>
      <p:sp>
        <p:nvSpPr>
          <p:cNvPr id="11" name="TextBox 10">
            <a:extLst>
              <a:ext uri="{FF2B5EF4-FFF2-40B4-BE49-F238E27FC236}">
                <a16:creationId xmlns:a16="http://schemas.microsoft.com/office/drawing/2014/main" id="{05112674-87EB-42E3-953B-C13B670D4429}"/>
              </a:ext>
            </a:extLst>
          </p:cNvPr>
          <p:cNvSpPr txBox="1"/>
          <p:nvPr/>
        </p:nvSpPr>
        <p:spPr>
          <a:xfrm>
            <a:off x="285037" y="168089"/>
            <a:ext cx="415498" cy="584775"/>
          </a:xfrm>
          <a:prstGeom prst="rect">
            <a:avLst/>
          </a:prstGeom>
          <a:noFill/>
        </p:spPr>
        <p:txBody>
          <a:bodyPr wrap="non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2</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4" name="직사각형 13">
            <a:extLst>
              <a:ext uri="{FF2B5EF4-FFF2-40B4-BE49-F238E27FC236}">
                <a16:creationId xmlns:a16="http://schemas.microsoft.com/office/drawing/2014/main" id="{1101BCF4-CF03-4CD7-8DBB-E2590FF4A794}"/>
              </a:ext>
            </a:extLst>
          </p:cNvPr>
          <p:cNvSpPr/>
          <p:nvPr/>
        </p:nvSpPr>
        <p:spPr>
          <a:xfrm>
            <a:off x="834662" y="886255"/>
            <a:ext cx="10622879" cy="30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불공정 이용 약관 시정 전</a:t>
            </a:r>
            <a:r>
              <a:rPr lang="en-US" altLang="ko-KR" dirty="0">
                <a:latin typeface="나눔스퀘어OTF Bold" panose="020B0600000101010101" pitchFamily="34" charset="-127"/>
                <a:ea typeface="나눔스퀘어OTF Bold" panose="020B0600000101010101" pitchFamily="34" charset="-127"/>
              </a:rPr>
              <a:t>/</a:t>
            </a:r>
            <a:r>
              <a:rPr lang="ko-KR" altLang="en-US" dirty="0">
                <a:latin typeface="나눔스퀘어OTF Bold" panose="020B0600000101010101" pitchFamily="34" charset="-127"/>
                <a:ea typeface="나눔스퀘어OTF Bold" panose="020B0600000101010101" pitchFamily="34" charset="-127"/>
              </a:rPr>
              <a:t>후 예시</a:t>
            </a:r>
          </a:p>
        </p:txBody>
      </p:sp>
      <p:pic>
        <p:nvPicPr>
          <p:cNvPr id="12" name="Picture 2" descr="불공정 약관 시정내용01 시정 전 배달의 민족은 소비자나 음식점이 게시한 정보의 신뢰도 상품의 품질 등에 대해 어떠한 책임도 지지 않으며 고의 중과실이 없는 한 손해배상책임을 부담하지 않는다 배달의 민족은 소비자와 음식물을 직접 거래하지 않는 플랫폼 사업자라고 하더라도 거래과정에서 귀책사유가 있다면 그에 따른 법률상 책임이 면제될 수 없음 시정 후 음식점주 및 소비자의 귀책사유로 인해 손해가 발생해도 배달의 민족에 고의 과실이 있다면 책임지도록 시정하였다 행복드림 열린소비자포털">
            <a:extLst>
              <a:ext uri="{FF2B5EF4-FFF2-40B4-BE49-F238E27FC236}">
                <a16:creationId xmlns:a16="http://schemas.microsoft.com/office/drawing/2014/main" id="{AF57181D-4EAD-4F68-ABB4-14829534BD2E}"/>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834662" y="1299830"/>
            <a:ext cx="5238868" cy="523765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불공정 약관 시정내용02 시정 전 계약해지 시 소비자에게 사전에 알리는 절차를 두지 않았으며 계약해지의 의사를 배달의 민족이 통지하기만 하면 효력이 발생하는 것으로 정하였다 계약해지와 같이 권리의무에 중요한 영향을 미치는 행위는 사전에 통지하고 이의제기 절차를 보장하여야 하며 민법에서 정한 의사표시 도달주의 원칙에 반해서는 안됨 시정 후 문제되는 조항을 삭제하였고 계약을 해지하기 전 이용자에게 사전통지 절차를 보장하는 조항을 추가하였다 행복드림 열린소비자포털">
            <a:extLst>
              <a:ext uri="{FF2B5EF4-FFF2-40B4-BE49-F238E27FC236}">
                <a16:creationId xmlns:a16="http://schemas.microsoft.com/office/drawing/2014/main" id="{935BBF0D-5F50-40DC-B081-5C086B81BC3F}"/>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218673" y="1299830"/>
            <a:ext cx="5238868" cy="5237656"/>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685C3334-4BCF-4955-BCA4-CB93C0259EEE}"/>
              </a:ext>
            </a:extLst>
          </p:cNvPr>
          <p:cNvSpPr/>
          <p:nvPr/>
        </p:nvSpPr>
        <p:spPr>
          <a:xfrm>
            <a:off x="10230678" y="6457890"/>
            <a:ext cx="1961322"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9844645" y="6590805"/>
            <a:ext cx="2347356" cy="26719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1835865" y="6521116"/>
            <a:ext cx="356135" cy="33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7</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306365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E0397E4A-1DA5-4F07-8A47-714C66C78D8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02460" y="1224575"/>
            <a:ext cx="6561370" cy="4603348"/>
          </a:xfrm>
          <a:prstGeom prst="rect">
            <a:avLst/>
          </a:prstGeom>
        </p:spPr>
      </p:pic>
      <p:sp>
        <p:nvSpPr>
          <p:cNvPr id="18" name="모서리가 둥근 직사각형 17"/>
          <p:cNvSpPr/>
          <p:nvPr/>
        </p:nvSpPr>
        <p:spPr>
          <a:xfrm>
            <a:off x="679485" y="1316287"/>
            <a:ext cx="1543074" cy="64843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 panose="020B0600000101010101" pitchFamily="50" charset="-127"/>
                <a:ea typeface="나눔스퀘어" panose="020B0600000101010101" pitchFamily="50" charset="-127"/>
              </a:rPr>
              <a:t>데이터 수집</a:t>
            </a:r>
          </a:p>
        </p:txBody>
      </p:sp>
      <p:sp>
        <p:nvSpPr>
          <p:cNvPr id="9" name="직사각형 8">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TextBox 9">
            <a:extLst>
              <a:ext uri="{FF2B5EF4-FFF2-40B4-BE49-F238E27FC236}">
                <a16:creationId xmlns:a16="http://schemas.microsoft.com/office/drawing/2014/main" id="{D37FD0EC-9BD1-4828-A759-6C947836DC4B}"/>
              </a:ext>
            </a:extLst>
          </p:cNvPr>
          <p:cNvSpPr txBox="1"/>
          <p:nvPr/>
        </p:nvSpPr>
        <p:spPr>
          <a:xfrm>
            <a:off x="823646" y="251934"/>
            <a:ext cx="385874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데이터 처리방안 및 활용 기법</a:t>
            </a:r>
          </a:p>
        </p:txBody>
      </p:sp>
      <p:sp>
        <p:nvSpPr>
          <p:cNvPr id="11" name="TextBox 10">
            <a:extLst>
              <a:ext uri="{FF2B5EF4-FFF2-40B4-BE49-F238E27FC236}">
                <a16:creationId xmlns:a16="http://schemas.microsoft.com/office/drawing/2014/main" id="{05112674-87EB-42E3-953B-C13B670D4429}"/>
              </a:ext>
            </a:extLst>
          </p:cNvPr>
          <p:cNvSpPr txBox="1"/>
          <p:nvPr/>
        </p:nvSpPr>
        <p:spPr>
          <a:xfrm>
            <a:off x="242833" y="168089"/>
            <a:ext cx="415498" cy="584775"/>
          </a:xfrm>
          <a:prstGeom prst="rect">
            <a:avLst/>
          </a:prstGeom>
          <a:noFill/>
        </p:spPr>
        <p:txBody>
          <a:bodyPr wrap="non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3</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3" name="TextBox 12">
            <a:extLst>
              <a:ext uri="{FF2B5EF4-FFF2-40B4-BE49-F238E27FC236}">
                <a16:creationId xmlns:a16="http://schemas.microsoft.com/office/drawing/2014/main" id="{EBB85B6B-448B-4EE8-8680-B027AA3ED8E9}"/>
              </a:ext>
            </a:extLst>
          </p:cNvPr>
          <p:cNvSpPr txBox="1"/>
          <p:nvPr/>
        </p:nvSpPr>
        <p:spPr>
          <a:xfrm>
            <a:off x="7474428" y="1978733"/>
            <a:ext cx="4345868" cy="1097095"/>
          </a:xfrm>
          <a:prstGeom prst="rect">
            <a:avLst/>
          </a:prstGeom>
          <a:noFill/>
        </p:spPr>
        <p:txBody>
          <a:bodyPr wrap="square">
            <a:spAutoFit/>
          </a:bodyPr>
          <a:lstStyle/>
          <a:p>
            <a:pPr marL="228600" indent="-228600">
              <a:lnSpc>
                <a:spcPct val="140000"/>
              </a:lnSpc>
              <a:buAutoNum type="arabicPeriod"/>
            </a:pPr>
            <a:r>
              <a:rPr lang="ko-KR" altLang="en-US" sz="1600" dirty="0">
                <a:solidFill>
                  <a:schemeClr val="tx1"/>
                </a:solidFill>
                <a:latin typeface="나눔스퀘어OTF" panose="020B0600000101010101" pitchFamily="34" charset="-127"/>
                <a:ea typeface="나눔스퀘어OTF" panose="020B0600000101010101" pitchFamily="34" charset="-127"/>
              </a:rPr>
              <a:t>공정거래위원회에서 얻은 불공정 이용 약관 시정 전</a:t>
            </a:r>
            <a:r>
              <a:rPr lang="en-US" altLang="ko-KR" sz="1600" dirty="0">
                <a:solidFill>
                  <a:schemeClr val="tx1"/>
                </a:solidFill>
                <a:latin typeface="나눔스퀘어OTF" panose="020B0600000101010101" pitchFamily="34" charset="-127"/>
                <a:ea typeface="나눔스퀘어OTF" panose="020B0600000101010101" pitchFamily="34" charset="-127"/>
              </a:rPr>
              <a:t>/</a:t>
            </a:r>
            <a:r>
              <a:rPr lang="ko-KR" altLang="en-US" sz="1600" dirty="0">
                <a:solidFill>
                  <a:schemeClr val="tx1"/>
                </a:solidFill>
                <a:latin typeface="나눔스퀘어OTF" panose="020B0600000101010101" pitchFamily="34" charset="-127"/>
                <a:ea typeface="나눔스퀘어OTF" panose="020B0600000101010101" pitchFamily="34" charset="-127"/>
              </a:rPr>
              <a:t>후 데이터와 기업 공식 홈페이지에서 찾은 일반 이용약관 데이터 셋 수집</a:t>
            </a:r>
            <a:endParaRPr lang="en-US" altLang="ko-KR" sz="1600" dirty="0">
              <a:solidFill>
                <a:schemeClr val="tx1"/>
              </a:solidFill>
              <a:latin typeface="나눔스퀘어OTF" panose="020B0600000101010101" pitchFamily="34" charset="-127"/>
              <a:ea typeface="나눔스퀘어OTF" panose="020B0600000101010101" pitchFamily="34" charset="-127"/>
            </a:endParaRPr>
          </a:p>
        </p:txBody>
      </p:sp>
      <p:sp>
        <p:nvSpPr>
          <p:cNvPr id="14" name="직사각형 13">
            <a:extLst>
              <a:ext uri="{FF2B5EF4-FFF2-40B4-BE49-F238E27FC236}">
                <a16:creationId xmlns:a16="http://schemas.microsoft.com/office/drawing/2014/main" id="{1101BCF4-CF03-4CD7-8DBB-E2590FF4A794}"/>
              </a:ext>
            </a:extLst>
          </p:cNvPr>
          <p:cNvSpPr/>
          <p:nvPr/>
        </p:nvSpPr>
        <p:spPr>
          <a:xfrm>
            <a:off x="7474429" y="1475422"/>
            <a:ext cx="4362670" cy="3707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Bold" panose="020B0600000101010101" pitchFamily="34" charset="-127"/>
                <a:ea typeface="나눔스퀘어OTF Bold" panose="020B0600000101010101" pitchFamily="34" charset="-127"/>
              </a:rPr>
              <a:t>시스템 흐름 안내</a:t>
            </a:r>
          </a:p>
        </p:txBody>
      </p:sp>
      <p:sp>
        <p:nvSpPr>
          <p:cNvPr id="8" name="직사각형 7">
            <a:extLst>
              <a:ext uri="{FF2B5EF4-FFF2-40B4-BE49-F238E27FC236}">
                <a16:creationId xmlns:a16="http://schemas.microsoft.com/office/drawing/2014/main" id="{157AD324-EA02-4DCD-A4F9-5B445CB1951F}"/>
              </a:ext>
            </a:extLst>
          </p:cNvPr>
          <p:cNvSpPr/>
          <p:nvPr/>
        </p:nvSpPr>
        <p:spPr>
          <a:xfrm>
            <a:off x="3983145" y="938308"/>
            <a:ext cx="2112855" cy="84927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6FDE60E9-9B4D-401A-8E84-643C2F299293}"/>
              </a:ext>
            </a:extLst>
          </p:cNvPr>
          <p:cNvSpPr/>
          <p:nvPr/>
        </p:nvSpPr>
        <p:spPr>
          <a:xfrm>
            <a:off x="2358947" y="3655367"/>
            <a:ext cx="2112855" cy="84927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id="{BDF3FA0E-520E-4908-AEBF-AEAC6AEAFEA6}"/>
              </a:ext>
            </a:extLst>
          </p:cNvPr>
          <p:cNvSpPr/>
          <p:nvPr/>
        </p:nvSpPr>
        <p:spPr>
          <a:xfrm>
            <a:off x="2660424" y="1877608"/>
            <a:ext cx="1543074" cy="6910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나눔스퀘어OTF Bold" panose="020B0600000101010101" pitchFamily="34" charset="-127"/>
                <a:ea typeface="나눔스퀘어OTF Bold" panose="020B0600000101010101" pitchFamily="34" charset="-127"/>
              </a:rPr>
              <a:t>공정위</a:t>
            </a:r>
            <a:r>
              <a:rPr lang="ko-KR" altLang="en-US" dirty="0">
                <a:latin typeface="나눔스퀘어OTF Bold" panose="020B0600000101010101" pitchFamily="34" charset="-127"/>
                <a:ea typeface="나눔스퀘어OTF Bold" panose="020B0600000101010101" pitchFamily="34" charset="-127"/>
              </a:rPr>
              <a:t> 데이터</a:t>
            </a:r>
          </a:p>
        </p:txBody>
      </p:sp>
      <p:sp>
        <p:nvSpPr>
          <p:cNvPr id="20" name="직사각형 19">
            <a:extLst>
              <a:ext uri="{FF2B5EF4-FFF2-40B4-BE49-F238E27FC236}">
                <a16:creationId xmlns:a16="http://schemas.microsoft.com/office/drawing/2014/main" id="{C1C3E1E9-4AD7-4607-8D54-C18CD5F1FFC0}"/>
              </a:ext>
            </a:extLst>
          </p:cNvPr>
          <p:cNvSpPr/>
          <p:nvPr/>
        </p:nvSpPr>
        <p:spPr>
          <a:xfrm>
            <a:off x="2660424" y="2804708"/>
            <a:ext cx="1543074" cy="6910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나눔스퀘어OTF" panose="020B0600000101010101" pitchFamily="34" charset="-127"/>
                <a:ea typeface="나눔스퀘어OTF" panose="020B0600000101010101" pitchFamily="34" charset="-127"/>
              </a:rPr>
              <a:t>일반 이용약관 데이터</a:t>
            </a:r>
          </a:p>
        </p:txBody>
      </p:sp>
      <p:sp>
        <p:nvSpPr>
          <p:cNvPr id="137" name="직사각형 136">
            <a:extLst>
              <a:ext uri="{FF2B5EF4-FFF2-40B4-BE49-F238E27FC236}">
                <a16:creationId xmlns:a16="http://schemas.microsoft.com/office/drawing/2014/main" id="{CDC45656-D73F-47C5-875B-90F4FFEC35A7}"/>
              </a:ext>
            </a:extLst>
          </p:cNvPr>
          <p:cNvSpPr/>
          <p:nvPr/>
        </p:nvSpPr>
        <p:spPr>
          <a:xfrm>
            <a:off x="9904021" y="6457890"/>
            <a:ext cx="2287979"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1835865" y="6521116"/>
            <a:ext cx="356135" cy="33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8</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289390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sp>
        <p:nvSpPr>
          <p:cNvPr id="3" name="직사각형 2"/>
          <p:cNvSpPr/>
          <p:nvPr/>
        </p:nvSpPr>
        <p:spPr>
          <a:xfrm>
            <a:off x="10251633" y="1424648"/>
            <a:ext cx="1647411" cy="584775"/>
          </a:xfrm>
          <a:prstGeom prst="rect">
            <a:avLst/>
          </a:prstGeom>
        </p:spPr>
        <p:txBody>
          <a:bodyPr wrap="square">
            <a:spAutoFit/>
          </a:bodyPr>
          <a:lstStyle/>
          <a:p>
            <a:pPr algn="ctr"/>
            <a:r>
              <a:rPr lang="ko-KR" altLang="en-US" sz="1600" dirty="0">
                <a:highlight>
                  <a:srgbClr val="FFFF00"/>
                </a:highlight>
                <a:latin typeface="나눔스퀘어 Bold" panose="020B0600000101010101" pitchFamily="50" charset="-127"/>
                <a:ea typeface="나눔스퀘어 Bold" panose="020B0600000101010101" pitchFamily="50" charset="-127"/>
              </a:rPr>
              <a:t>시정 여부 </a:t>
            </a:r>
            <a:r>
              <a:rPr lang="en-US" altLang="ko-KR" sz="1600" dirty="0">
                <a:highlight>
                  <a:srgbClr val="FFFF00"/>
                </a:highlight>
                <a:latin typeface="나눔스퀘어 Bold" panose="020B0600000101010101" pitchFamily="50" charset="-127"/>
                <a:ea typeface="나눔스퀘어 Bold" panose="020B0600000101010101" pitchFamily="50" charset="-127"/>
              </a:rPr>
              <a:t>(TRUE/FASLE)</a:t>
            </a:r>
          </a:p>
        </p:txBody>
      </p:sp>
      <p:graphicFrame>
        <p:nvGraphicFramePr>
          <p:cNvPr id="4" name="표 3"/>
          <p:cNvGraphicFramePr>
            <a:graphicFrameLocks noGrp="1"/>
          </p:cNvGraphicFramePr>
          <p:nvPr>
            <p:extLst>
              <p:ext uri="{D42A27DB-BD31-4B8C-83A1-F6EECF244321}">
                <p14:modId xmlns:p14="http://schemas.microsoft.com/office/powerpoint/2010/main" val="2482838218"/>
              </p:ext>
            </p:extLst>
          </p:nvPr>
        </p:nvGraphicFramePr>
        <p:xfrm>
          <a:off x="536449" y="2270335"/>
          <a:ext cx="11253738" cy="3352800"/>
        </p:xfrm>
        <a:graphic>
          <a:graphicData uri="http://schemas.openxmlformats.org/drawingml/2006/table">
            <a:tbl>
              <a:tblPr firstRow="1" bandRow="1">
                <a:tableStyleId>{5940675A-B579-460E-94D1-54222C63F5DA}</a:tableStyleId>
              </a:tblPr>
              <a:tblGrid>
                <a:gridCol w="354617">
                  <a:extLst>
                    <a:ext uri="{9D8B030D-6E8A-4147-A177-3AD203B41FA5}">
                      <a16:colId xmlns:a16="http://schemas.microsoft.com/office/drawing/2014/main" val="490973875"/>
                    </a:ext>
                  </a:extLst>
                </a:gridCol>
                <a:gridCol w="1197839">
                  <a:extLst>
                    <a:ext uri="{9D8B030D-6E8A-4147-A177-3AD203B41FA5}">
                      <a16:colId xmlns:a16="http://schemas.microsoft.com/office/drawing/2014/main" val="882617992"/>
                    </a:ext>
                  </a:extLst>
                </a:gridCol>
                <a:gridCol w="1520736">
                  <a:extLst>
                    <a:ext uri="{9D8B030D-6E8A-4147-A177-3AD203B41FA5}">
                      <a16:colId xmlns:a16="http://schemas.microsoft.com/office/drawing/2014/main" val="4061817678"/>
                    </a:ext>
                  </a:extLst>
                </a:gridCol>
                <a:gridCol w="1309888">
                  <a:extLst>
                    <a:ext uri="{9D8B030D-6E8A-4147-A177-3AD203B41FA5}">
                      <a16:colId xmlns:a16="http://schemas.microsoft.com/office/drawing/2014/main" val="403148714"/>
                    </a:ext>
                  </a:extLst>
                </a:gridCol>
                <a:gridCol w="1395743">
                  <a:extLst>
                    <a:ext uri="{9D8B030D-6E8A-4147-A177-3AD203B41FA5}">
                      <a16:colId xmlns:a16="http://schemas.microsoft.com/office/drawing/2014/main" val="3482912954"/>
                    </a:ext>
                  </a:extLst>
                </a:gridCol>
                <a:gridCol w="4564731">
                  <a:extLst>
                    <a:ext uri="{9D8B030D-6E8A-4147-A177-3AD203B41FA5}">
                      <a16:colId xmlns:a16="http://schemas.microsoft.com/office/drawing/2014/main" val="3555554913"/>
                    </a:ext>
                  </a:extLst>
                </a:gridCol>
                <a:gridCol w="910184">
                  <a:extLst>
                    <a:ext uri="{9D8B030D-6E8A-4147-A177-3AD203B41FA5}">
                      <a16:colId xmlns:a16="http://schemas.microsoft.com/office/drawing/2014/main" val="493249194"/>
                    </a:ext>
                  </a:extLst>
                </a:gridCol>
              </a:tblGrid>
              <a:tr h="141171">
                <a:tc>
                  <a:txBody>
                    <a:bodyPr/>
                    <a:lstStyle/>
                    <a:p>
                      <a:pPr algn="ctr" latinLnBrk="1"/>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tc>
                  <a:txBody>
                    <a:bodyPr/>
                    <a:lstStyle/>
                    <a:p>
                      <a:pPr algn="ctr" latinLnBrk="1"/>
                      <a:r>
                        <a:rPr lang="en-US" altLang="ko-KR" sz="1400" dirty="0">
                          <a:latin typeface="나눔스퀘어OTF" panose="020B0600000101010101" pitchFamily="34" charset="-127"/>
                          <a:ea typeface="나눔스퀘어OTF" panose="020B0600000101010101" pitchFamily="34" charset="-127"/>
                        </a:rPr>
                        <a:t>date</a:t>
                      </a:r>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tc>
                  <a:txBody>
                    <a:bodyPr/>
                    <a:lstStyle/>
                    <a:p>
                      <a:pPr algn="ctr" latinLnBrk="1"/>
                      <a:r>
                        <a:rPr lang="en-US" altLang="ko-KR" sz="1400" dirty="0">
                          <a:latin typeface="나눔스퀘어OTF" panose="020B0600000101010101" pitchFamily="34" charset="-127"/>
                          <a:ea typeface="나눔스퀘어OTF" panose="020B0600000101010101" pitchFamily="34" charset="-127"/>
                        </a:rPr>
                        <a:t>company</a:t>
                      </a:r>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tc>
                  <a:txBody>
                    <a:bodyPr/>
                    <a:lstStyle/>
                    <a:p>
                      <a:pPr algn="ctr" latinLnBrk="1"/>
                      <a:r>
                        <a:rPr lang="en-US" altLang="ko-KR" sz="1400" dirty="0">
                          <a:latin typeface="나눔스퀘어OTF" panose="020B0600000101010101" pitchFamily="34" charset="-127"/>
                          <a:ea typeface="나눔스퀘어OTF" panose="020B0600000101010101" pitchFamily="34" charset="-127"/>
                        </a:rPr>
                        <a:t>chapter</a:t>
                      </a:r>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tc>
                  <a:txBody>
                    <a:bodyPr/>
                    <a:lstStyle/>
                    <a:p>
                      <a:pPr algn="ctr" latinLnBrk="1"/>
                      <a:r>
                        <a:rPr lang="en-US" altLang="ko-KR" sz="1400" dirty="0">
                          <a:latin typeface="나눔스퀘어OTF" panose="020B0600000101010101" pitchFamily="34" charset="-127"/>
                          <a:ea typeface="나눔스퀘어OTF" panose="020B0600000101010101" pitchFamily="34" charset="-127"/>
                        </a:rPr>
                        <a:t>article</a:t>
                      </a:r>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tc>
                  <a:txBody>
                    <a:bodyPr/>
                    <a:lstStyle/>
                    <a:p>
                      <a:pPr algn="ctr" latinLnBrk="1"/>
                      <a:r>
                        <a:rPr lang="en-US" altLang="ko-KR" sz="1400" dirty="0">
                          <a:latin typeface="나눔스퀘어OTF" panose="020B0600000101010101" pitchFamily="34" charset="-127"/>
                          <a:ea typeface="나눔스퀘어OTF" panose="020B0600000101010101" pitchFamily="34" charset="-127"/>
                        </a:rPr>
                        <a:t>text</a:t>
                      </a:r>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tc>
                  <a:txBody>
                    <a:bodyPr/>
                    <a:lstStyle/>
                    <a:p>
                      <a:pPr algn="ctr" latinLnBrk="1"/>
                      <a:r>
                        <a:rPr lang="en-US" altLang="ko-KR" sz="1400" dirty="0">
                          <a:latin typeface="나눔스퀘어OTF" panose="020B0600000101010101" pitchFamily="34" charset="-127"/>
                          <a:ea typeface="나눔스퀘어OTF" panose="020B0600000101010101" pitchFamily="34" charset="-127"/>
                        </a:rPr>
                        <a:t>unfair</a:t>
                      </a:r>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extLst>
                  <a:ext uri="{0D108BD9-81ED-4DB2-BD59-A6C34878D82A}">
                    <a16:rowId xmlns:a16="http://schemas.microsoft.com/office/drawing/2014/main" val="2960392476"/>
                  </a:ext>
                </a:extLst>
              </a:tr>
              <a:tr h="824930">
                <a:tc>
                  <a:txBody>
                    <a:bodyPr/>
                    <a:lstStyle/>
                    <a:p>
                      <a:pPr algn="ctr" latinLnBrk="1"/>
                      <a:r>
                        <a:rPr lang="en-US" altLang="ko-KR" sz="1400" dirty="0">
                          <a:latin typeface="나눔스퀘어OTF" panose="020B0600000101010101" pitchFamily="34" charset="-127"/>
                          <a:ea typeface="나눔스퀘어OTF" panose="020B0600000101010101" pitchFamily="34" charset="-127"/>
                        </a:rPr>
                        <a:t>1</a:t>
                      </a:r>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tc>
                  <a:txBody>
                    <a:bodyPr/>
                    <a:lstStyle/>
                    <a:p>
                      <a:pPr latinLnBrk="1"/>
                      <a:r>
                        <a:rPr lang="en-US" altLang="ko-KR" sz="1400" dirty="0">
                          <a:latin typeface="나눔스퀘어OTF" panose="020B0600000101010101" pitchFamily="34" charset="-127"/>
                          <a:ea typeface="나눔스퀘어OTF" panose="020B0600000101010101" pitchFamily="34" charset="-127"/>
                        </a:rPr>
                        <a:t>2014.03.05</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latinLnBrk="1"/>
                      <a:r>
                        <a:rPr lang="en-US" altLang="ko-KR" sz="1400" dirty="0">
                          <a:latin typeface="나눔스퀘어OTF" panose="020B0600000101010101" pitchFamily="34" charset="-127"/>
                          <a:ea typeface="나눔스퀘어OTF" panose="020B0600000101010101" pitchFamily="34" charset="-127"/>
                        </a:rPr>
                        <a:t>LG</a:t>
                      </a:r>
                      <a:r>
                        <a:rPr lang="ko-KR" altLang="en-US" sz="1400" dirty="0" err="1">
                          <a:latin typeface="나눔스퀘어OTF" panose="020B0600000101010101" pitchFamily="34" charset="-127"/>
                          <a:ea typeface="나눔스퀘어OTF" panose="020B0600000101010101" pitchFamily="34" charset="-127"/>
                        </a:rPr>
                        <a:t>유플러스</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latinLnBrk="1"/>
                      <a:r>
                        <a:rPr lang="ko-KR" altLang="en-US" sz="1400" dirty="0">
                          <a:latin typeface="나눔스퀘어OTF" panose="020B0600000101010101" pitchFamily="34" charset="-127"/>
                          <a:ea typeface="나눔스퀘어OTF" panose="020B0600000101010101" pitchFamily="34" charset="-127"/>
                        </a:rPr>
                        <a:t>보상 및 환불불가 조항</a:t>
                      </a:r>
                    </a:p>
                  </a:txBody>
                  <a:tcPr>
                    <a:solidFill>
                      <a:schemeClr val="bg1"/>
                    </a:solidFill>
                  </a:tcPr>
                </a:tc>
                <a:tc>
                  <a:txBody>
                    <a:bodyPr/>
                    <a:lstStyle/>
                    <a:p>
                      <a:pPr latinLnBrk="1"/>
                      <a:r>
                        <a:rPr lang="ko-KR" altLang="en-US" sz="1400" dirty="0">
                          <a:latin typeface="나눔스퀘어OTF" panose="020B0600000101010101" pitchFamily="34" charset="-127"/>
                          <a:ea typeface="나눔스퀘어OTF" panose="020B0600000101010101" pitchFamily="34" charset="-127"/>
                        </a:rPr>
                        <a:t>제</a:t>
                      </a:r>
                      <a:r>
                        <a:rPr lang="en-US" altLang="ko-KR" sz="1400" dirty="0">
                          <a:latin typeface="나눔스퀘어OTF" panose="020B0600000101010101" pitchFamily="34" charset="-127"/>
                          <a:ea typeface="나눔스퀘어OTF" panose="020B0600000101010101" pitchFamily="34" charset="-127"/>
                        </a:rPr>
                        <a:t>39</a:t>
                      </a:r>
                      <a:r>
                        <a:rPr lang="ko-KR" altLang="en-US" sz="1400" dirty="0">
                          <a:latin typeface="나눔스퀘어OTF" panose="020B0600000101010101" pitchFamily="34" charset="-127"/>
                          <a:ea typeface="나눔스퀘어OTF" panose="020B0600000101010101" pitchFamily="34" charset="-127"/>
                        </a:rPr>
                        <a:t>조 </a:t>
                      </a:r>
                      <a:r>
                        <a:rPr lang="en-US" altLang="ko-KR" sz="1400" dirty="0">
                          <a:latin typeface="나눔스퀘어OTF" panose="020B0600000101010101" pitchFamily="34" charset="-127"/>
                          <a:ea typeface="나눔스퀘어OTF" panose="020B0600000101010101" pitchFamily="34" charset="-127"/>
                        </a:rPr>
                        <a:t>(</a:t>
                      </a:r>
                      <a:r>
                        <a:rPr lang="ko-KR" altLang="en-US" sz="1400" dirty="0" err="1">
                          <a:latin typeface="나눔스퀘어OTF" panose="020B0600000101010101" pitchFamily="34" charset="-127"/>
                          <a:ea typeface="나눔스퀘어OTF" panose="020B0600000101010101" pitchFamily="34" charset="-127"/>
                        </a:rPr>
                        <a:t>결제취소</a:t>
                      </a:r>
                      <a:r>
                        <a:rPr lang="ko-KR" altLang="en-US" sz="1400" dirty="0">
                          <a:latin typeface="나눔스퀘어OTF" panose="020B0600000101010101" pitchFamily="34" charset="-127"/>
                          <a:ea typeface="나눔스퀘어OTF" panose="020B0600000101010101" pitchFamily="34" charset="-127"/>
                        </a:rPr>
                        <a:t> 및 해지</a:t>
                      </a:r>
                      <a:r>
                        <a:rPr lang="en-US" altLang="ko-KR" sz="1400" dirty="0">
                          <a:latin typeface="나눔스퀘어OTF" panose="020B0600000101010101" pitchFamily="34" charset="-127"/>
                          <a:ea typeface="나눔스퀘어OTF" panose="020B0600000101010101" pitchFamily="34" charset="-127"/>
                        </a:rPr>
                        <a:t>)</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latinLnBrk="1"/>
                      <a:r>
                        <a:rPr lang="ko-KR" altLang="en-US" sz="1400" dirty="0">
                          <a:latin typeface="나눔스퀘어OTF" panose="020B0600000101010101" pitchFamily="34" charset="-127"/>
                          <a:ea typeface="나눔스퀘어OTF" panose="020B0600000101010101" pitchFamily="34" charset="-127"/>
                        </a:rPr>
                        <a:t>회원은 언제든지 회원탈퇴를 하거나 뮤직 </a:t>
                      </a:r>
                      <a:r>
                        <a:rPr lang="ko-KR" altLang="en-US" sz="1400" dirty="0" err="1">
                          <a:latin typeface="나눔스퀘어OTF" panose="020B0600000101010101" pitchFamily="34" charset="-127"/>
                          <a:ea typeface="나눔스퀘어OTF" panose="020B0600000101010101" pitchFamily="34" charset="-127"/>
                        </a:rPr>
                        <a:t>요금상품을</a:t>
                      </a:r>
                      <a:r>
                        <a:rPr lang="ko-KR" altLang="en-US" sz="1400" dirty="0">
                          <a:latin typeface="나눔스퀘어OTF" panose="020B0600000101010101" pitchFamily="34" charset="-127"/>
                          <a:ea typeface="나눔스퀘어OTF" panose="020B0600000101010101" pitchFamily="34" charset="-127"/>
                        </a:rPr>
                        <a:t> 해지할 수 있습니다</a:t>
                      </a:r>
                      <a:r>
                        <a:rPr lang="en-US" altLang="ko-KR" sz="1400" dirty="0">
                          <a:latin typeface="나눔스퀘어OTF" panose="020B0600000101010101" pitchFamily="34" charset="-127"/>
                          <a:ea typeface="나눔스퀘어OTF" panose="020B0600000101010101" pitchFamily="34" charset="-127"/>
                        </a:rPr>
                        <a:t>. </a:t>
                      </a:r>
                      <a:r>
                        <a:rPr lang="ko-KR" altLang="en-US" sz="1400" dirty="0">
                          <a:latin typeface="나눔스퀘어OTF" panose="020B0600000101010101" pitchFamily="34" charset="-127"/>
                          <a:ea typeface="나눔스퀘어OTF" panose="020B0600000101010101" pitchFamily="34" charset="-127"/>
                        </a:rPr>
                        <a:t>회원이 요금상품 해지를 신청한 경우 회사는 회원의 신청을 접수한 후 회원의 요금상품 이용기간이 끝나는 일자에 해지 처리합니다</a:t>
                      </a:r>
                      <a:r>
                        <a:rPr lang="en-US" altLang="ko-KR" sz="1400" dirty="0">
                          <a:latin typeface="나눔스퀘어OTF" panose="020B0600000101010101" pitchFamily="34" charset="-127"/>
                          <a:ea typeface="나눔스퀘어OTF" panose="020B0600000101010101" pitchFamily="34" charset="-127"/>
                        </a:rPr>
                        <a:t>. </a:t>
                      </a:r>
                      <a:r>
                        <a:rPr lang="ko-KR" altLang="en-US" sz="1400" dirty="0">
                          <a:latin typeface="나눔스퀘어OTF" panose="020B0600000101010101" pitchFamily="34" charset="-127"/>
                          <a:ea typeface="나눔스퀘어OTF" panose="020B0600000101010101" pitchFamily="34" charset="-127"/>
                        </a:rPr>
                        <a:t>단</a:t>
                      </a:r>
                      <a:r>
                        <a:rPr lang="en-US" altLang="ko-KR" sz="1400" dirty="0">
                          <a:latin typeface="나눔스퀘어OTF" panose="020B0600000101010101" pitchFamily="34" charset="-127"/>
                          <a:ea typeface="나눔스퀘어OTF" panose="020B0600000101010101" pitchFamily="34" charset="-127"/>
                        </a:rPr>
                        <a:t>, </a:t>
                      </a:r>
                      <a:r>
                        <a:rPr lang="ko-KR" altLang="en-US" sz="1400" dirty="0" err="1">
                          <a:latin typeface="나눔스퀘어OTF" panose="020B0600000101010101" pitchFamily="34" charset="-127"/>
                          <a:ea typeface="나눔스퀘어OTF" panose="020B0600000101010101" pitchFamily="34" charset="-127"/>
                        </a:rPr>
                        <a:t>해지신청일</a:t>
                      </a:r>
                      <a:r>
                        <a:rPr lang="ko-KR" altLang="en-US" sz="1400" dirty="0">
                          <a:latin typeface="나눔스퀘어OTF" panose="020B0600000101010101" pitchFamily="34" charset="-127"/>
                          <a:ea typeface="나눔스퀘어OTF" panose="020B0600000101010101" pitchFamily="34" charset="-127"/>
                        </a:rPr>
                        <a:t> 기준으로 일할 계산에 의한 환불은 되지 않습니다</a:t>
                      </a:r>
                      <a:r>
                        <a:rPr lang="en-US" altLang="ko-KR" sz="1400" dirty="0">
                          <a:latin typeface="나눔스퀘어OTF" panose="020B0600000101010101" pitchFamily="34" charset="-127"/>
                          <a:ea typeface="나눔스퀘어OTF" panose="020B0600000101010101" pitchFamily="34" charset="-127"/>
                        </a:rPr>
                        <a:t>. </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algn="ctr" latinLnBrk="1"/>
                      <a:r>
                        <a:rPr lang="en-US" altLang="ko-KR" sz="1400" dirty="0">
                          <a:latin typeface="나눔스퀘어OTF" panose="020B0600000101010101" pitchFamily="34" charset="-127"/>
                          <a:ea typeface="나눔스퀘어OTF" panose="020B0600000101010101" pitchFamily="34" charset="-127"/>
                        </a:rPr>
                        <a:t>TRUE</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extLst>
                  <a:ext uri="{0D108BD9-81ED-4DB2-BD59-A6C34878D82A}">
                    <a16:rowId xmlns:a16="http://schemas.microsoft.com/office/drawing/2014/main" val="3076932906"/>
                  </a:ext>
                </a:extLst>
              </a:tr>
              <a:tr h="824930">
                <a:tc>
                  <a:txBody>
                    <a:bodyPr/>
                    <a:lstStyle/>
                    <a:p>
                      <a:pPr algn="ctr" latinLnBrk="1"/>
                      <a:r>
                        <a:rPr lang="en-US" altLang="ko-KR" sz="1400" dirty="0">
                          <a:latin typeface="나눔스퀘어OTF" panose="020B0600000101010101" pitchFamily="34" charset="-127"/>
                          <a:ea typeface="나눔스퀘어OTF" panose="020B0600000101010101" pitchFamily="34" charset="-127"/>
                        </a:rPr>
                        <a:t>2</a:t>
                      </a:r>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tc>
                  <a:txBody>
                    <a:bodyPr/>
                    <a:lstStyle/>
                    <a:p>
                      <a:pPr latinLnBrk="1"/>
                      <a:r>
                        <a:rPr lang="en-US" altLang="ko-KR" sz="1400" dirty="0">
                          <a:latin typeface="나눔스퀘어OTF" panose="020B0600000101010101" pitchFamily="34" charset="-127"/>
                          <a:ea typeface="나눔스퀘어OTF" panose="020B0600000101010101" pitchFamily="34" charset="-127"/>
                        </a:rPr>
                        <a:t>2014.03.05</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latinLnBrk="1"/>
                      <a:r>
                        <a:rPr lang="en-US" altLang="ko-KR" sz="1400" dirty="0">
                          <a:latin typeface="나눔스퀘어OTF" panose="020B0600000101010101" pitchFamily="34" charset="-127"/>
                          <a:ea typeface="나눔스퀘어OTF" panose="020B0600000101010101" pitchFamily="34" charset="-127"/>
                        </a:rPr>
                        <a:t>KT </a:t>
                      </a:r>
                      <a:r>
                        <a:rPr lang="ko-KR" altLang="en-US" sz="1400" dirty="0" err="1">
                          <a:latin typeface="나눔스퀘어OTF" panose="020B0600000101010101" pitchFamily="34" charset="-127"/>
                          <a:ea typeface="나눔스퀘어OTF" panose="020B0600000101010101" pitchFamily="34" charset="-127"/>
                        </a:rPr>
                        <a:t>올레마켓</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latinLnBrk="1"/>
                      <a:r>
                        <a:rPr lang="ko-KR" altLang="en-US" sz="1400" dirty="0">
                          <a:latin typeface="나눔스퀘어OTF" panose="020B0600000101010101" pitchFamily="34" charset="-127"/>
                          <a:ea typeface="나눔스퀘어OTF" panose="020B0600000101010101" pitchFamily="34" charset="-127"/>
                        </a:rPr>
                        <a:t>서비스 관련 사업자 면책 조항</a:t>
                      </a:r>
                    </a:p>
                  </a:txBody>
                  <a:tcPr>
                    <a:solidFill>
                      <a:schemeClr val="bg1"/>
                    </a:solidFill>
                  </a:tcPr>
                </a:tc>
                <a:tc>
                  <a:txBody>
                    <a:bodyPr/>
                    <a:lstStyle/>
                    <a:p>
                      <a:pPr latinLnBrk="1"/>
                      <a:r>
                        <a:rPr lang="ko-KR" altLang="en-US" sz="1400" dirty="0">
                          <a:latin typeface="나눔스퀘어OTF" panose="020B0600000101010101" pitchFamily="34" charset="-127"/>
                          <a:ea typeface="나눔스퀘어OTF" panose="020B0600000101010101" pitchFamily="34" charset="-127"/>
                        </a:rPr>
                        <a:t>제</a:t>
                      </a:r>
                      <a:r>
                        <a:rPr lang="en-US" altLang="ko-KR" sz="1400" dirty="0">
                          <a:latin typeface="나눔스퀘어OTF" panose="020B0600000101010101" pitchFamily="34" charset="-127"/>
                          <a:ea typeface="나눔스퀘어OTF" panose="020B0600000101010101" pitchFamily="34" charset="-127"/>
                        </a:rPr>
                        <a:t>17</a:t>
                      </a:r>
                      <a:r>
                        <a:rPr lang="ko-KR" altLang="en-US" sz="1400" dirty="0">
                          <a:latin typeface="나눔스퀘어OTF" panose="020B0600000101010101" pitchFamily="34" charset="-127"/>
                          <a:ea typeface="나눔스퀘어OTF" panose="020B0600000101010101" pitchFamily="34" charset="-127"/>
                        </a:rPr>
                        <a:t>조</a:t>
                      </a:r>
                      <a:r>
                        <a:rPr lang="en-US" altLang="ko-KR" sz="1400" dirty="0">
                          <a:latin typeface="나눔스퀘어OTF" panose="020B0600000101010101" pitchFamily="34" charset="-127"/>
                          <a:ea typeface="나눔스퀘어OTF" panose="020B0600000101010101" pitchFamily="34" charset="-127"/>
                        </a:rPr>
                        <a:t>(</a:t>
                      </a:r>
                      <a:r>
                        <a:rPr lang="ko-KR" altLang="en-US" sz="1400" dirty="0">
                          <a:latin typeface="나눔스퀘어OTF" panose="020B0600000101010101" pitchFamily="34" charset="-127"/>
                          <a:ea typeface="나눔스퀘어OTF" panose="020B0600000101010101" pitchFamily="34" charset="-127"/>
                        </a:rPr>
                        <a:t>서비스 기간과 중단</a:t>
                      </a:r>
                      <a:r>
                        <a:rPr lang="en-US" altLang="ko-KR" sz="1400" dirty="0">
                          <a:latin typeface="나눔스퀘어OTF" panose="020B0600000101010101" pitchFamily="34" charset="-127"/>
                          <a:ea typeface="나눔스퀘어OTF" panose="020B0600000101010101" pitchFamily="34" charset="-127"/>
                        </a:rPr>
                        <a:t>)</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latinLnBrk="1"/>
                      <a:r>
                        <a:rPr lang="ko-KR" altLang="en-US" sz="1400" dirty="0">
                          <a:latin typeface="나눔스퀘어OTF" panose="020B0600000101010101" pitchFamily="34" charset="-127"/>
                          <a:ea typeface="나눔스퀘어OTF" panose="020B0600000101010101" pitchFamily="34" charset="-127"/>
                        </a:rPr>
                        <a:t>회사는 본 서비스</a:t>
                      </a:r>
                      <a:r>
                        <a:rPr lang="en-US" altLang="ko-KR" sz="1400" dirty="0">
                          <a:latin typeface="나눔스퀘어OTF" panose="020B0600000101010101" pitchFamily="34" charset="-127"/>
                          <a:ea typeface="나눔스퀘어OTF" panose="020B0600000101010101" pitchFamily="34" charset="-127"/>
                        </a:rPr>
                        <a:t>(</a:t>
                      </a:r>
                      <a:r>
                        <a:rPr lang="ko-KR" altLang="en-US" sz="1400" dirty="0">
                          <a:latin typeface="나눔스퀘어OTF" panose="020B0600000101010101" pitchFamily="34" charset="-127"/>
                          <a:ea typeface="나눔스퀘어OTF" panose="020B0600000101010101" pitchFamily="34" charset="-127"/>
                        </a:rPr>
                        <a:t>혹은 그 일부</a:t>
                      </a:r>
                      <a:r>
                        <a:rPr lang="en-US" altLang="ko-KR" sz="1400" dirty="0">
                          <a:latin typeface="나눔스퀘어OTF" panose="020B0600000101010101" pitchFamily="34" charset="-127"/>
                          <a:ea typeface="나눔스퀘어OTF" panose="020B0600000101010101" pitchFamily="34" charset="-127"/>
                        </a:rPr>
                        <a:t>)</a:t>
                      </a:r>
                      <a:r>
                        <a:rPr lang="ko-KR" altLang="en-US" sz="1400" dirty="0">
                          <a:latin typeface="나눔스퀘어OTF" panose="020B0600000101010101" pitchFamily="34" charset="-127"/>
                          <a:ea typeface="나눔스퀘어OTF" panose="020B0600000101010101" pitchFamily="34" charset="-127"/>
                        </a:rPr>
                        <a:t>를 통지하거나 또는 통지함이 없이</a:t>
                      </a:r>
                      <a:r>
                        <a:rPr lang="en-US" altLang="ko-KR" sz="1400" dirty="0">
                          <a:latin typeface="나눔스퀘어OTF" panose="020B0600000101010101" pitchFamily="34" charset="-127"/>
                          <a:ea typeface="나눔스퀘어OTF" panose="020B0600000101010101" pitchFamily="34" charset="-127"/>
                        </a:rPr>
                        <a:t>, </a:t>
                      </a:r>
                      <a:r>
                        <a:rPr lang="ko-KR" altLang="en-US" sz="1400" dirty="0">
                          <a:latin typeface="나눔스퀘어OTF" panose="020B0600000101010101" pitchFamily="34" charset="-127"/>
                          <a:ea typeface="나눔스퀘어OTF" panose="020B0600000101010101" pitchFamily="34" charset="-127"/>
                        </a:rPr>
                        <a:t>일시 또는 영구적으로 수정하거나 중단할 수 있으며</a:t>
                      </a:r>
                      <a:r>
                        <a:rPr lang="en-US" altLang="ko-KR" sz="1400" dirty="0">
                          <a:latin typeface="나눔스퀘어OTF" panose="020B0600000101010101" pitchFamily="34" charset="-127"/>
                          <a:ea typeface="나눔스퀘어OTF" panose="020B0600000101010101" pitchFamily="34" charset="-127"/>
                        </a:rPr>
                        <a:t>, </a:t>
                      </a:r>
                      <a:r>
                        <a:rPr lang="ko-KR" altLang="en-US" sz="1400" dirty="0">
                          <a:latin typeface="나눔스퀘어OTF" panose="020B0600000101010101" pitchFamily="34" charset="-127"/>
                          <a:ea typeface="나눔스퀘어OTF" panose="020B0600000101010101" pitchFamily="34" charset="-127"/>
                        </a:rPr>
                        <a:t>본 조의 서비스의 변경</a:t>
                      </a:r>
                      <a:r>
                        <a:rPr lang="en-US" altLang="ko-KR" sz="1400" dirty="0">
                          <a:latin typeface="나눔스퀘어OTF" panose="020B0600000101010101" pitchFamily="34" charset="-127"/>
                          <a:ea typeface="나눔스퀘어OTF" panose="020B0600000101010101" pitchFamily="34" charset="-127"/>
                        </a:rPr>
                        <a:t>, </a:t>
                      </a:r>
                      <a:r>
                        <a:rPr lang="ko-KR" altLang="en-US" sz="1400" dirty="0">
                          <a:latin typeface="나눔스퀘어OTF" panose="020B0600000101010101" pitchFamily="34" charset="-127"/>
                          <a:ea typeface="나눔스퀘어OTF" panose="020B0600000101010101" pitchFamily="34" charset="-127"/>
                        </a:rPr>
                        <a:t>중지로 발생하는 문제에 대해서는 어떠한 책임도 지지 않습니다</a:t>
                      </a:r>
                      <a:r>
                        <a:rPr lang="en-US" altLang="ko-KR" sz="1400" dirty="0">
                          <a:latin typeface="나눔스퀘어OTF" panose="020B0600000101010101" pitchFamily="34" charset="-127"/>
                          <a:ea typeface="나눔스퀘어OTF" panose="020B0600000101010101" pitchFamily="34" charset="-127"/>
                        </a:rPr>
                        <a:t>.</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algn="ctr" latinLnBrk="1"/>
                      <a:r>
                        <a:rPr lang="en-US" altLang="ko-KR" sz="1400" dirty="0">
                          <a:latin typeface="나눔스퀘어OTF" panose="020B0600000101010101" pitchFamily="34" charset="-127"/>
                          <a:ea typeface="나눔스퀘어OTF" panose="020B0600000101010101" pitchFamily="34" charset="-127"/>
                        </a:rPr>
                        <a:t>TRUE</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extLst>
                  <a:ext uri="{0D108BD9-81ED-4DB2-BD59-A6C34878D82A}">
                    <a16:rowId xmlns:a16="http://schemas.microsoft.com/office/drawing/2014/main" val="415328258"/>
                  </a:ext>
                </a:extLst>
              </a:tr>
              <a:tr h="824930">
                <a:tc>
                  <a:txBody>
                    <a:bodyPr/>
                    <a:lstStyle/>
                    <a:p>
                      <a:pPr algn="ctr" latinLnBrk="1"/>
                      <a:r>
                        <a:rPr lang="en-US" altLang="ko-KR" sz="1400" dirty="0">
                          <a:latin typeface="나눔스퀘어OTF" panose="020B0600000101010101" pitchFamily="34" charset="-127"/>
                          <a:ea typeface="나눔스퀘어OTF" panose="020B0600000101010101" pitchFamily="34" charset="-127"/>
                        </a:rPr>
                        <a:t>3</a:t>
                      </a:r>
                      <a:endParaRPr lang="ko-KR" altLang="en-US" sz="1400" dirty="0">
                        <a:latin typeface="나눔스퀘어OTF" panose="020B0600000101010101" pitchFamily="34" charset="-127"/>
                        <a:ea typeface="나눔스퀘어OTF" panose="020B0600000101010101" pitchFamily="34" charset="-127"/>
                      </a:endParaRPr>
                    </a:p>
                  </a:txBody>
                  <a:tcPr>
                    <a:solidFill>
                      <a:schemeClr val="bg2">
                        <a:lumMod val="90000"/>
                      </a:schemeClr>
                    </a:solidFill>
                  </a:tcPr>
                </a:tc>
                <a:tc>
                  <a:txBody>
                    <a:bodyPr/>
                    <a:lstStyle/>
                    <a:p>
                      <a:pPr latinLnBrk="1"/>
                      <a:r>
                        <a:rPr lang="en-US" altLang="ko-KR" sz="1400" dirty="0">
                          <a:latin typeface="나눔스퀘어OTF" panose="020B0600000101010101" pitchFamily="34" charset="-127"/>
                          <a:ea typeface="나눔스퀘어OTF" panose="020B0600000101010101" pitchFamily="34" charset="-127"/>
                        </a:rPr>
                        <a:t>2014.03.05</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latinLnBrk="1"/>
                      <a:r>
                        <a:rPr lang="en-US" altLang="ko-KR" sz="1400" dirty="0">
                          <a:latin typeface="나눔스퀘어OTF" panose="020B0600000101010101" pitchFamily="34" charset="-127"/>
                          <a:ea typeface="나눔스퀘어OTF" panose="020B0600000101010101" pitchFamily="34" charset="-127"/>
                        </a:rPr>
                        <a:t>KT </a:t>
                      </a:r>
                      <a:r>
                        <a:rPr lang="ko-KR" altLang="en-US" sz="1400" dirty="0" err="1">
                          <a:latin typeface="나눔스퀘어OTF" panose="020B0600000101010101" pitchFamily="34" charset="-127"/>
                          <a:ea typeface="나눔스퀘어OTF" panose="020B0600000101010101" pitchFamily="34" charset="-127"/>
                        </a:rPr>
                        <a:t>올레마켓</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latinLnBrk="1"/>
                      <a:r>
                        <a:rPr lang="ko-KR" altLang="en-US" sz="1400" dirty="0">
                          <a:latin typeface="나눔스퀘어OTF" panose="020B0600000101010101" pitchFamily="34" charset="-127"/>
                          <a:ea typeface="나눔스퀘어OTF" panose="020B0600000101010101" pitchFamily="34" charset="-127"/>
                        </a:rPr>
                        <a:t>서비스 관련 사업자 면책 조항</a:t>
                      </a:r>
                    </a:p>
                  </a:txBody>
                  <a:tcPr>
                    <a:solidFill>
                      <a:schemeClr val="bg1"/>
                    </a:solidFill>
                  </a:tcPr>
                </a:tc>
                <a:tc>
                  <a:txBody>
                    <a:bodyPr/>
                    <a:lstStyle/>
                    <a:p>
                      <a:pPr latinLnBrk="1"/>
                      <a:r>
                        <a:rPr lang="ko-KR" altLang="en-US" sz="1400" dirty="0">
                          <a:latin typeface="나눔스퀘어OTF" panose="020B0600000101010101" pitchFamily="34" charset="-127"/>
                          <a:ea typeface="나눔스퀘어OTF" panose="020B0600000101010101" pitchFamily="34" charset="-127"/>
                        </a:rPr>
                        <a:t>제</a:t>
                      </a:r>
                      <a:r>
                        <a:rPr lang="en-US" altLang="ko-KR" sz="1400" dirty="0">
                          <a:latin typeface="나눔스퀘어OTF" panose="020B0600000101010101" pitchFamily="34" charset="-127"/>
                          <a:ea typeface="나눔스퀘어OTF" panose="020B0600000101010101" pitchFamily="34" charset="-127"/>
                        </a:rPr>
                        <a:t>18</a:t>
                      </a:r>
                      <a:r>
                        <a:rPr lang="ko-KR" altLang="en-US" sz="1400" dirty="0">
                          <a:latin typeface="나눔스퀘어OTF" panose="020B0600000101010101" pitchFamily="34" charset="-127"/>
                          <a:ea typeface="나눔스퀘어OTF" panose="020B0600000101010101" pitchFamily="34" charset="-127"/>
                        </a:rPr>
                        <a:t>조</a:t>
                      </a:r>
                      <a:r>
                        <a:rPr lang="en-US" altLang="ko-KR" sz="1400" dirty="0">
                          <a:latin typeface="나눔스퀘어OTF" panose="020B0600000101010101" pitchFamily="34" charset="-127"/>
                          <a:ea typeface="나눔스퀘어OTF" panose="020B0600000101010101" pitchFamily="34" charset="-127"/>
                        </a:rPr>
                        <a:t>(</a:t>
                      </a:r>
                      <a:r>
                        <a:rPr lang="ko-KR" altLang="en-US" sz="1400" dirty="0">
                          <a:latin typeface="나눔스퀘어OTF" panose="020B0600000101010101" pitchFamily="34" charset="-127"/>
                          <a:ea typeface="나눔스퀘어OTF" panose="020B0600000101010101" pitchFamily="34" charset="-127"/>
                        </a:rPr>
                        <a:t>서비스 기간과 중단</a:t>
                      </a:r>
                      <a:r>
                        <a:rPr lang="en-US" altLang="ko-KR" sz="1400" dirty="0">
                          <a:latin typeface="나눔스퀘어OTF" panose="020B0600000101010101" pitchFamily="34" charset="-127"/>
                          <a:ea typeface="나눔스퀘어OTF" panose="020B0600000101010101" pitchFamily="34" charset="-127"/>
                        </a:rPr>
                        <a:t>)</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latinLnBrk="1"/>
                      <a:r>
                        <a:rPr lang="ko-KR" altLang="en-US" sz="1400" dirty="0">
                          <a:latin typeface="나눔스퀘어OTF" panose="020B0600000101010101" pitchFamily="34" charset="-127"/>
                          <a:ea typeface="나눔스퀘어OTF" panose="020B0600000101010101" pitchFamily="34" charset="-127"/>
                        </a:rPr>
                        <a:t>회사는 상당한 이유가 있는 경우에 운영상</a:t>
                      </a:r>
                      <a:r>
                        <a:rPr lang="en-US" altLang="ko-KR" sz="1400" dirty="0">
                          <a:latin typeface="나눔스퀘어OTF" panose="020B0600000101010101" pitchFamily="34" charset="-127"/>
                          <a:ea typeface="나눔스퀘어OTF" panose="020B0600000101010101" pitchFamily="34" charset="-127"/>
                        </a:rPr>
                        <a:t>, </a:t>
                      </a:r>
                      <a:r>
                        <a:rPr lang="ko-KR" altLang="en-US" sz="1400" dirty="0">
                          <a:latin typeface="나눔스퀘어OTF" panose="020B0600000101010101" pitchFamily="34" charset="-127"/>
                          <a:ea typeface="나눔스퀘어OTF" panose="020B0600000101010101" pitchFamily="34" charset="-127"/>
                        </a:rPr>
                        <a:t>기술상의 필요에 따라 서비스를 수정할 수 있으며</a:t>
                      </a:r>
                      <a:r>
                        <a:rPr lang="en-US" altLang="ko-KR" sz="1400" dirty="0">
                          <a:latin typeface="나눔스퀘어OTF" panose="020B0600000101010101" pitchFamily="34" charset="-127"/>
                          <a:ea typeface="나눔스퀘어OTF" panose="020B0600000101010101" pitchFamily="34" charset="-127"/>
                        </a:rPr>
                        <a:t>, </a:t>
                      </a:r>
                      <a:r>
                        <a:rPr lang="ko-KR" altLang="en-US" sz="1400" dirty="0">
                          <a:latin typeface="나눔스퀘어OTF" panose="020B0600000101010101" pitchFamily="34" charset="-127"/>
                          <a:ea typeface="나눔스퀘어OTF" panose="020B0600000101010101" pitchFamily="34" charset="-127"/>
                        </a:rPr>
                        <a:t>서비스 수정을 하는 경우에는 수정 후 회사의 서비스 등을 통하여 공지합니다</a:t>
                      </a:r>
                      <a:r>
                        <a:rPr lang="en-US" altLang="ko-KR" sz="1400" dirty="0">
                          <a:latin typeface="나눔스퀘어OTF" panose="020B0600000101010101" pitchFamily="34" charset="-127"/>
                          <a:ea typeface="나눔스퀘어OTF" panose="020B0600000101010101" pitchFamily="34" charset="-127"/>
                        </a:rPr>
                        <a:t>.</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tc>
                  <a:txBody>
                    <a:bodyPr/>
                    <a:lstStyle/>
                    <a:p>
                      <a:pPr algn="ctr" latinLnBrk="1"/>
                      <a:r>
                        <a:rPr lang="en-US" altLang="ko-KR" sz="1400" dirty="0">
                          <a:latin typeface="나눔스퀘어OTF" panose="020B0600000101010101" pitchFamily="34" charset="-127"/>
                          <a:ea typeface="나눔스퀘어OTF" panose="020B0600000101010101" pitchFamily="34" charset="-127"/>
                        </a:rPr>
                        <a:t>FALSE</a:t>
                      </a:r>
                      <a:endParaRPr lang="ko-KR" altLang="en-US" sz="1400" dirty="0">
                        <a:latin typeface="나눔스퀘어OTF" panose="020B0600000101010101" pitchFamily="34" charset="-127"/>
                        <a:ea typeface="나눔스퀘어OTF" panose="020B0600000101010101" pitchFamily="34" charset="-127"/>
                      </a:endParaRPr>
                    </a:p>
                  </a:txBody>
                  <a:tcPr>
                    <a:solidFill>
                      <a:schemeClr val="bg1"/>
                    </a:solidFill>
                  </a:tcPr>
                </a:tc>
                <a:extLst>
                  <a:ext uri="{0D108BD9-81ED-4DB2-BD59-A6C34878D82A}">
                    <a16:rowId xmlns:a16="http://schemas.microsoft.com/office/drawing/2014/main" val="2215259366"/>
                  </a:ext>
                </a:extLst>
              </a:tr>
            </a:tbl>
          </a:graphicData>
        </a:graphic>
      </p:graphicFrame>
      <p:sp>
        <p:nvSpPr>
          <p:cNvPr id="9" name="TextBox 8">
            <a:extLst>
              <a:ext uri="{FF2B5EF4-FFF2-40B4-BE49-F238E27FC236}">
                <a16:creationId xmlns:a16="http://schemas.microsoft.com/office/drawing/2014/main" id="{F38D6A99-02B9-476D-A1A8-C25A45BA52C9}"/>
              </a:ext>
            </a:extLst>
          </p:cNvPr>
          <p:cNvSpPr txBox="1"/>
          <p:nvPr/>
        </p:nvSpPr>
        <p:spPr>
          <a:xfrm>
            <a:off x="823646" y="917952"/>
            <a:ext cx="2701381" cy="369332"/>
          </a:xfrm>
          <a:prstGeom prst="rect">
            <a:avLst/>
          </a:prstGeom>
          <a:noFill/>
        </p:spPr>
        <p:txBody>
          <a:bodyPr wrap="none" rtlCol="0">
            <a:spAutoFit/>
          </a:bodyPr>
          <a:lstStyle/>
          <a:p>
            <a:r>
              <a:rPr lang="en-US" altLang="ko-KR" dirty="0">
                <a:solidFill>
                  <a:schemeClr val="accent4">
                    <a:lumMod val="50000"/>
                  </a:schemeClr>
                </a:solidFill>
                <a:latin typeface="나눔스퀘어OTF Bold" panose="020B0600000101010101" pitchFamily="34" charset="-127"/>
                <a:ea typeface="나눔스퀘어OTF Bold" panose="020B0600000101010101" pitchFamily="34" charset="-127"/>
              </a:rPr>
              <a:t>[</a:t>
            </a:r>
            <a:r>
              <a:rPr lang="ko-KR" altLang="en-US" dirty="0">
                <a:solidFill>
                  <a:schemeClr val="accent4">
                    <a:lumMod val="50000"/>
                  </a:schemeClr>
                </a:solidFill>
                <a:latin typeface="나눔스퀘어OTF Bold" panose="020B0600000101010101" pitchFamily="34" charset="-127"/>
                <a:ea typeface="나눔스퀘어OTF Bold" panose="020B0600000101010101" pitchFamily="34" charset="-127"/>
              </a:rPr>
              <a:t>활용 데이터 정의 및 예시</a:t>
            </a:r>
            <a:r>
              <a:rPr lang="en-US" altLang="ko-KR" dirty="0">
                <a:solidFill>
                  <a:schemeClr val="accent4">
                    <a:lumMod val="50000"/>
                  </a:schemeClr>
                </a:solidFill>
                <a:latin typeface="나눔스퀘어OTF Bold" panose="020B0600000101010101" pitchFamily="34" charset="-127"/>
                <a:ea typeface="나눔스퀘어OTF Bold" panose="020B0600000101010101" pitchFamily="34" charset="-127"/>
              </a:rPr>
              <a:t>]</a:t>
            </a:r>
            <a:endParaRPr lang="ko-KR" altLang="en-US" dirty="0">
              <a:solidFill>
                <a:schemeClr val="accent4">
                  <a:lumMod val="50000"/>
                </a:schemeClr>
              </a:solidFill>
              <a:latin typeface="나눔스퀘어OTF Bold" panose="020B0600000101010101" pitchFamily="34" charset="-127"/>
              <a:ea typeface="나눔스퀘어OTF Bold" panose="020B0600000101010101" pitchFamily="34" charset="-127"/>
            </a:endParaRPr>
          </a:p>
        </p:txBody>
      </p:sp>
      <p:sp>
        <p:nvSpPr>
          <p:cNvPr id="10" name="직사각형 9">
            <a:extLst>
              <a:ext uri="{FF2B5EF4-FFF2-40B4-BE49-F238E27FC236}">
                <a16:creationId xmlns:a16="http://schemas.microsoft.com/office/drawing/2014/main" id="{09D17BCA-1185-45D4-B84C-8B7D36BB0447}"/>
              </a:ext>
            </a:extLst>
          </p:cNvPr>
          <p:cNvSpPr/>
          <p:nvPr/>
        </p:nvSpPr>
        <p:spPr>
          <a:xfrm>
            <a:off x="209551" y="236870"/>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7EC1869-2BFF-4AFB-BDE1-DCAFCBC9C726}"/>
              </a:ext>
            </a:extLst>
          </p:cNvPr>
          <p:cNvSpPr txBox="1"/>
          <p:nvPr/>
        </p:nvSpPr>
        <p:spPr>
          <a:xfrm>
            <a:off x="400421" y="168089"/>
            <a:ext cx="136028" cy="584775"/>
          </a:xfrm>
          <a:prstGeom prst="rect">
            <a:avLst/>
          </a:prstGeom>
          <a:noFill/>
        </p:spPr>
        <p:txBody>
          <a:bodyPr wrap="square" rtlCol="0">
            <a:spAutoFit/>
          </a:bodyPr>
          <a:lstStyle/>
          <a:p>
            <a:pPr algn="ctr"/>
            <a:r>
              <a:rPr lang="en-US" altLang="ko-KR" sz="3200" b="1" spc="-150" dirty="0">
                <a:solidFill>
                  <a:schemeClr val="bg1"/>
                </a:solidFill>
                <a:latin typeface="나눔스퀘어OTF Bold" panose="020B0600000101010101" pitchFamily="34" charset="-127"/>
                <a:ea typeface="나눔스퀘어OTF Bold" panose="020B0600000101010101" pitchFamily="34" charset="-127"/>
              </a:rPr>
              <a:t>3</a:t>
            </a:r>
            <a:endParaRPr lang="ko-KR" altLang="en-US" sz="3200" b="1" spc="-150" dirty="0">
              <a:solidFill>
                <a:schemeClr val="bg1"/>
              </a:solidFill>
              <a:latin typeface="나눔스퀘어OTF Bold" panose="020B0600000101010101" pitchFamily="34" charset="-127"/>
              <a:ea typeface="나눔스퀘어OTF Bold" panose="020B0600000101010101" pitchFamily="34" charset="-127"/>
            </a:endParaRPr>
          </a:p>
        </p:txBody>
      </p:sp>
      <p:sp>
        <p:nvSpPr>
          <p:cNvPr id="13" name="TextBox 12">
            <a:extLst>
              <a:ext uri="{FF2B5EF4-FFF2-40B4-BE49-F238E27FC236}">
                <a16:creationId xmlns:a16="http://schemas.microsoft.com/office/drawing/2014/main" id="{2E212C15-6FF4-4E11-A6E9-B953A89548E1}"/>
              </a:ext>
            </a:extLst>
          </p:cNvPr>
          <p:cNvSpPr txBox="1"/>
          <p:nvPr/>
        </p:nvSpPr>
        <p:spPr>
          <a:xfrm>
            <a:off x="725672" y="1548183"/>
            <a:ext cx="1794503" cy="369332"/>
          </a:xfrm>
          <a:prstGeom prst="rect">
            <a:avLst/>
          </a:prstGeom>
          <a:noFill/>
        </p:spPr>
        <p:txBody>
          <a:bodyPr wrap="square">
            <a:spAutoFit/>
          </a:bodyPr>
          <a:lstStyle/>
          <a:p>
            <a:r>
              <a:rPr lang="ko-KR" altLang="en-US" dirty="0">
                <a:highlight>
                  <a:srgbClr val="FFFF00"/>
                </a:highlight>
                <a:latin typeface="나눔스퀘어 Bold" panose="020B0600000101010101" pitchFamily="50" charset="-127"/>
                <a:ea typeface="나눔스퀘어 Bold" panose="020B0600000101010101" pitchFamily="50" charset="-127"/>
              </a:rPr>
              <a:t>의결</a:t>
            </a:r>
            <a:r>
              <a:rPr lang="en-US" altLang="ko-KR" dirty="0">
                <a:highlight>
                  <a:srgbClr val="FFFF00"/>
                </a:highlight>
                <a:latin typeface="나눔스퀘어 Bold" panose="020B0600000101010101" pitchFamily="50" charset="-127"/>
                <a:ea typeface="나눔스퀘어 Bold" panose="020B0600000101010101" pitchFamily="50" charset="-127"/>
              </a:rPr>
              <a:t>/</a:t>
            </a:r>
            <a:r>
              <a:rPr lang="ko-KR" altLang="en-US" dirty="0">
                <a:highlight>
                  <a:srgbClr val="FFFF00"/>
                </a:highlight>
                <a:latin typeface="나눔스퀘어 Bold" panose="020B0600000101010101" pitchFamily="50" charset="-127"/>
                <a:ea typeface="나눔스퀘어 Bold" panose="020B0600000101010101" pitchFamily="50" charset="-127"/>
              </a:rPr>
              <a:t>보도 날짜</a:t>
            </a:r>
            <a:endParaRPr lang="en-US" altLang="ko-KR" dirty="0">
              <a:highlight>
                <a:srgbClr val="FFFF00"/>
              </a:highlight>
              <a:latin typeface="나눔스퀘어 Bold" panose="020B0600000101010101" pitchFamily="50" charset="-127"/>
              <a:ea typeface="나눔스퀘어 Bold" panose="020B0600000101010101" pitchFamily="50" charset="-127"/>
            </a:endParaRPr>
          </a:p>
        </p:txBody>
      </p:sp>
      <p:sp>
        <p:nvSpPr>
          <p:cNvPr id="15" name="TextBox 14">
            <a:extLst>
              <a:ext uri="{FF2B5EF4-FFF2-40B4-BE49-F238E27FC236}">
                <a16:creationId xmlns:a16="http://schemas.microsoft.com/office/drawing/2014/main" id="{31374479-CA86-4CB6-A673-9723503F6E39}"/>
              </a:ext>
            </a:extLst>
          </p:cNvPr>
          <p:cNvSpPr txBox="1"/>
          <p:nvPr/>
        </p:nvSpPr>
        <p:spPr>
          <a:xfrm>
            <a:off x="8036710" y="1554141"/>
            <a:ext cx="1240930" cy="369332"/>
          </a:xfrm>
          <a:prstGeom prst="rect">
            <a:avLst/>
          </a:prstGeom>
          <a:noFill/>
        </p:spPr>
        <p:txBody>
          <a:bodyPr wrap="square">
            <a:spAutoFit/>
          </a:bodyPr>
          <a:lstStyle/>
          <a:p>
            <a:r>
              <a:rPr lang="ko-KR" altLang="en-US" dirty="0">
                <a:highlight>
                  <a:srgbClr val="FFFF00"/>
                </a:highlight>
                <a:latin typeface="나눔스퀘어 Bold" panose="020B0600000101010101" pitchFamily="50" charset="-127"/>
                <a:ea typeface="나눔스퀘어 Bold" panose="020B0600000101010101" pitchFamily="50" charset="-127"/>
              </a:rPr>
              <a:t>조항 내용</a:t>
            </a:r>
            <a:endParaRPr lang="ko-KR" altLang="en-US" dirty="0">
              <a:highlight>
                <a:srgbClr val="FFFF00"/>
              </a:highlight>
            </a:endParaRPr>
          </a:p>
        </p:txBody>
      </p:sp>
      <p:cxnSp>
        <p:nvCxnSpPr>
          <p:cNvPr id="7" name="직선 화살표 연결선 6">
            <a:extLst>
              <a:ext uri="{FF2B5EF4-FFF2-40B4-BE49-F238E27FC236}">
                <a16:creationId xmlns:a16="http://schemas.microsoft.com/office/drawing/2014/main" id="{C4D65CB3-780B-4BE2-8F9E-FFF0A410438C}"/>
              </a:ext>
            </a:extLst>
          </p:cNvPr>
          <p:cNvCxnSpPr>
            <a:cxnSpLocks/>
          </p:cNvCxnSpPr>
          <p:nvPr/>
        </p:nvCxnSpPr>
        <p:spPr>
          <a:xfrm flipV="1">
            <a:off x="1546182" y="1895743"/>
            <a:ext cx="1" cy="352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5F2BD537-9E53-455E-BEEA-74E194DB2DAC}"/>
              </a:ext>
            </a:extLst>
          </p:cNvPr>
          <p:cNvCxnSpPr>
            <a:cxnSpLocks/>
          </p:cNvCxnSpPr>
          <p:nvPr/>
        </p:nvCxnSpPr>
        <p:spPr>
          <a:xfrm flipV="1">
            <a:off x="8589232" y="1884854"/>
            <a:ext cx="1" cy="352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B46325B8-22DC-4791-A8E3-A0BB0298D6B0}"/>
              </a:ext>
            </a:extLst>
          </p:cNvPr>
          <p:cNvCxnSpPr>
            <a:cxnSpLocks/>
          </p:cNvCxnSpPr>
          <p:nvPr/>
        </p:nvCxnSpPr>
        <p:spPr>
          <a:xfrm flipV="1">
            <a:off x="11212688" y="1961055"/>
            <a:ext cx="0" cy="2766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E383E9A5-CAA9-401B-B2B2-0B7C05072EF6}"/>
              </a:ext>
            </a:extLst>
          </p:cNvPr>
          <p:cNvSpPr/>
          <p:nvPr/>
        </p:nvSpPr>
        <p:spPr>
          <a:xfrm>
            <a:off x="9951522" y="6457890"/>
            <a:ext cx="2240478"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D37FD0EC-9BD1-4828-A759-6C947836DC4B}"/>
              </a:ext>
            </a:extLst>
          </p:cNvPr>
          <p:cNvSpPr txBox="1"/>
          <p:nvPr/>
        </p:nvSpPr>
        <p:spPr>
          <a:xfrm>
            <a:off x="823646" y="251934"/>
            <a:ext cx="3858749" cy="461665"/>
          </a:xfrm>
          <a:prstGeom prst="rect">
            <a:avLst/>
          </a:prstGeom>
          <a:noFill/>
        </p:spPr>
        <p:txBody>
          <a:bodyPr wrap="none" rtlCol="0">
            <a:spAutoFit/>
          </a:bodyPr>
          <a:lstStyle/>
          <a:p>
            <a:r>
              <a:rPr lang="ko-KR" altLang="en-US" sz="2400" dirty="0">
                <a:solidFill>
                  <a:schemeClr val="accent4">
                    <a:lumMod val="75000"/>
                  </a:schemeClr>
                </a:solidFill>
                <a:latin typeface="나눔스퀘어OTF Bold" panose="020B0600000101010101" pitchFamily="34" charset="-127"/>
                <a:ea typeface="나눔스퀘어OTF Bold" panose="020B0600000101010101" pitchFamily="34" charset="-127"/>
              </a:rPr>
              <a:t>데이터 처리방안 및 활용 기법</a:t>
            </a:r>
          </a:p>
        </p:txBody>
      </p:sp>
      <p:sp>
        <p:nvSpPr>
          <p:cNvPr id="16" name="직사각형 15"/>
          <p:cNvSpPr/>
          <p:nvPr/>
        </p:nvSpPr>
        <p:spPr>
          <a:xfrm>
            <a:off x="11835865" y="6521116"/>
            <a:ext cx="356135" cy="336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9</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180603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9EE"/>
        </a:solidFill>
        <a:effectLst/>
      </p:bgPr>
    </p:bg>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E0397E4A-1DA5-4F07-8A47-714C66C78D8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02460" y="1224575"/>
            <a:ext cx="6561370" cy="4603348"/>
          </a:xfrm>
          <a:prstGeom prst="rect">
            <a:avLst/>
          </a:prstGeom>
        </p:spPr>
      </p:pic>
      <p:sp>
        <p:nvSpPr>
          <p:cNvPr id="18" name="모서리가 둥근 직사각형 17"/>
          <p:cNvSpPr/>
          <p:nvPr/>
        </p:nvSpPr>
        <p:spPr>
          <a:xfrm>
            <a:off x="679485" y="1316287"/>
            <a:ext cx="1543074" cy="648435"/>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white"/>
                </a:solidFill>
                <a:effectLst/>
                <a:uLnTx/>
                <a:uFillTx/>
                <a:latin typeface="나눔스퀘어" panose="020B0600000101010101" pitchFamily="50" charset="-127"/>
                <a:ea typeface="나눔스퀘어" panose="020B0600000101010101" pitchFamily="50" charset="-127"/>
                <a:cs typeface="+mn-cs"/>
              </a:rPr>
              <a:t>데이터 수집</a:t>
            </a:r>
          </a:p>
        </p:txBody>
      </p:sp>
      <p:sp>
        <p:nvSpPr>
          <p:cNvPr id="9" name="직사각형 8">
            <a:extLst>
              <a:ext uri="{FF2B5EF4-FFF2-40B4-BE49-F238E27FC236}">
                <a16:creationId xmlns:a16="http://schemas.microsoft.com/office/drawing/2014/main" id="{924989CE-0791-4457-8F63-5A075D2C4637}"/>
              </a:ext>
            </a:extLst>
          </p:cNvPr>
          <p:cNvSpPr/>
          <p:nvPr/>
        </p:nvSpPr>
        <p:spPr>
          <a:xfrm>
            <a:off x="174580" y="235282"/>
            <a:ext cx="566470" cy="447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에스코어 드림 3 Light"/>
              <a:cs typeface="+mn-cs"/>
            </a:endParaRPr>
          </a:p>
        </p:txBody>
      </p:sp>
      <p:sp>
        <p:nvSpPr>
          <p:cNvPr id="10" name="TextBox 9">
            <a:extLst>
              <a:ext uri="{FF2B5EF4-FFF2-40B4-BE49-F238E27FC236}">
                <a16:creationId xmlns:a16="http://schemas.microsoft.com/office/drawing/2014/main" id="{D37FD0EC-9BD1-4828-A759-6C947836DC4B}"/>
              </a:ext>
            </a:extLst>
          </p:cNvPr>
          <p:cNvSpPr txBox="1"/>
          <p:nvPr/>
        </p:nvSpPr>
        <p:spPr>
          <a:xfrm>
            <a:off x="823646" y="251934"/>
            <a:ext cx="3858749" cy="461665"/>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61C8B1">
                    <a:lumMod val="75000"/>
                  </a:srgbClr>
                </a:solidFill>
                <a:effectLst/>
                <a:uLnTx/>
                <a:uFillTx/>
                <a:latin typeface="나눔스퀘어OTF Bold" panose="020B0600000101010101" pitchFamily="34" charset="-127"/>
                <a:ea typeface="나눔스퀘어OTF Bold" panose="020B0600000101010101" pitchFamily="34" charset="-127"/>
                <a:cs typeface="+mn-cs"/>
              </a:rPr>
              <a:t>데이터 처리방안 및 활용 기법</a:t>
            </a:r>
          </a:p>
        </p:txBody>
      </p:sp>
      <p:sp>
        <p:nvSpPr>
          <p:cNvPr id="11" name="TextBox 10">
            <a:extLst>
              <a:ext uri="{FF2B5EF4-FFF2-40B4-BE49-F238E27FC236}">
                <a16:creationId xmlns:a16="http://schemas.microsoft.com/office/drawing/2014/main" id="{05112674-87EB-42E3-953B-C13B670D4429}"/>
              </a:ext>
            </a:extLst>
          </p:cNvPr>
          <p:cNvSpPr txBox="1"/>
          <p:nvPr/>
        </p:nvSpPr>
        <p:spPr>
          <a:xfrm>
            <a:off x="242833" y="168089"/>
            <a:ext cx="415498" cy="584775"/>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150" normalizeH="0" baseline="0" noProof="0" dirty="0">
                <a:ln>
                  <a:noFill/>
                </a:ln>
                <a:solidFill>
                  <a:prstClr val="white"/>
                </a:solidFill>
                <a:effectLst/>
                <a:uLnTx/>
                <a:uFillTx/>
                <a:latin typeface="나눔스퀘어OTF Bold" panose="020B0600000101010101" pitchFamily="34" charset="-127"/>
                <a:ea typeface="나눔스퀘어OTF Bold" panose="020B0600000101010101" pitchFamily="34" charset="-127"/>
              </a:rPr>
              <a:t>3</a:t>
            </a:r>
            <a:endParaRPr kumimoji="0" lang="ko-KR" altLang="en-US" sz="3200" b="1" i="0" u="none" strike="noStrike" kern="1200" cap="none" spc="-150" normalizeH="0" baseline="0" noProof="0" dirty="0">
              <a:ln>
                <a:noFill/>
              </a:ln>
              <a:solidFill>
                <a:prstClr val="white"/>
              </a:solidFill>
              <a:effectLst/>
              <a:uLnTx/>
              <a:uFillTx/>
              <a:latin typeface="나눔스퀘어OTF Bold" panose="020B0600000101010101" pitchFamily="34" charset="-127"/>
              <a:ea typeface="나눔스퀘어OTF Bold" panose="020B0600000101010101" pitchFamily="34" charset="-127"/>
            </a:endParaRPr>
          </a:p>
        </p:txBody>
      </p:sp>
      <p:sp>
        <p:nvSpPr>
          <p:cNvPr id="13" name="TextBox 12">
            <a:extLst>
              <a:ext uri="{FF2B5EF4-FFF2-40B4-BE49-F238E27FC236}">
                <a16:creationId xmlns:a16="http://schemas.microsoft.com/office/drawing/2014/main" id="{EBB85B6B-448B-4EE8-8680-B027AA3ED8E9}"/>
              </a:ext>
            </a:extLst>
          </p:cNvPr>
          <p:cNvSpPr txBox="1"/>
          <p:nvPr/>
        </p:nvSpPr>
        <p:spPr>
          <a:xfrm>
            <a:off x="7474428" y="1978733"/>
            <a:ext cx="4345868" cy="1815882"/>
          </a:xfrm>
          <a:prstGeom prst="rect">
            <a:avLst/>
          </a:prstGeom>
          <a:noFill/>
        </p:spPr>
        <p:txBody>
          <a:bodyPr wrap="square">
            <a:spAutoFit/>
          </a:bodyPr>
          <a:lstStyle/>
          <a:p>
            <a:pPr marL="228600" marR="0" lvl="0" indent="-228600" algn="l" defTabSz="914400" rtl="0" eaLnBrk="1" fontAlgn="auto" latinLnBrk="1" hangingPunct="1">
              <a:lnSpc>
                <a:spcPct val="140000"/>
              </a:lnSpc>
              <a:spcBef>
                <a:spcPts val="0"/>
              </a:spcBef>
              <a:spcAft>
                <a:spcPts val="0"/>
              </a:spcAft>
              <a:buClrTx/>
              <a:buSzTx/>
              <a:buFontTx/>
              <a:buAutoNum type="arabicPeriod"/>
              <a:tabLst/>
              <a:defRPr/>
            </a:pPr>
            <a:r>
              <a:rPr kumimoji="0" lang="ko-KR" altLang="en-US"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rPr>
              <a:t>공정거래위원회에서 얻은 불공정 이용 약관 시정 전</a:t>
            </a:r>
            <a:r>
              <a:rPr kumimoji="0" lang="en-US" altLang="ko-KR"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rPr>
              <a:t>/</a:t>
            </a:r>
            <a:r>
              <a:rPr kumimoji="0" lang="ko-KR" altLang="en-US"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rPr>
              <a:t>후 데이터와 기업 공식 홈페이지에서 찾은 일반 이용약관 데이터 셋 수집</a:t>
            </a:r>
            <a:endParaRPr kumimoji="0" lang="en-US" altLang="ko-KR"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endParaRPr>
          </a:p>
          <a:p>
            <a:pPr marL="228600" marR="0" lvl="0" indent="-228600" algn="l" defTabSz="914400" rtl="0" eaLnBrk="1" fontAlgn="auto" latinLnBrk="1" hangingPunct="1">
              <a:lnSpc>
                <a:spcPct val="140000"/>
              </a:lnSpc>
              <a:spcBef>
                <a:spcPts val="0"/>
              </a:spcBef>
              <a:spcAft>
                <a:spcPts val="0"/>
              </a:spcAft>
              <a:buClrTx/>
              <a:buSzTx/>
              <a:buFontTx/>
              <a:buAutoNum type="arabicPeriod"/>
              <a:tabLst/>
              <a:defRPr/>
            </a:pPr>
            <a:r>
              <a:rPr kumimoji="0" lang="ko-KR" altLang="en-US" sz="1600" b="0" i="0" u="none" strike="noStrike" kern="1200" cap="none" spc="0" normalizeH="0" baseline="0" noProof="0" dirty="0" err="1">
                <a:ln>
                  <a:noFill/>
                </a:ln>
                <a:solidFill>
                  <a:prstClr val="black"/>
                </a:solidFill>
                <a:effectLst/>
                <a:uLnTx/>
                <a:uFillTx/>
                <a:latin typeface="나눔스퀘어OTF" panose="020B0600000101010101" pitchFamily="34" charset="-127"/>
                <a:ea typeface="나눔스퀘어OTF" panose="020B0600000101010101" pitchFamily="34" charset="-127"/>
                <a:cs typeface="+mn-cs"/>
              </a:rPr>
              <a:t>불용어</a:t>
            </a:r>
            <a:r>
              <a:rPr kumimoji="0" lang="ko-KR" altLang="en-US"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rPr>
              <a:t> 처리</a:t>
            </a:r>
            <a:r>
              <a:rPr kumimoji="0" lang="en-US" altLang="ko-KR"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rPr>
              <a:t>, </a:t>
            </a:r>
            <a:r>
              <a:rPr kumimoji="0" lang="ko-KR" altLang="en-US"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rPr>
              <a:t>특수기호 제거</a:t>
            </a:r>
            <a:r>
              <a:rPr kumimoji="0" lang="en-US" altLang="ko-KR"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rPr>
              <a:t>, </a:t>
            </a:r>
            <a:r>
              <a:rPr kumimoji="0" lang="ko-KR" altLang="en-US"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rPr>
              <a:t>데이터 증강 등의 데이터 전처리 진행</a:t>
            </a:r>
            <a:endParaRPr kumimoji="0" lang="en-US" altLang="ko-KR" sz="1600" b="0" i="0" u="none" strike="noStrike" kern="1200" cap="none" spc="0" normalizeH="0" baseline="0" noProof="0" dirty="0">
              <a:ln>
                <a:noFill/>
              </a:ln>
              <a:solidFill>
                <a:prstClr val="black"/>
              </a:solidFill>
              <a:effectLst/>
              <a:uLnTx/>
              <a:uFillTx/>
              <a:latin typeface="나눔스퀘어OTF" panose="020B0600000101010101" pitchFamily="34" charset="-127"/>
              <a:ea typeface="나눔스퀘어OTF" panose="020B0600000101010101" pitchFamily="34" charset="-127"/>
              <a:cs typeface="+mn-cs"/>
            </a:endParaRPr>
          </a:p>
        </p:txBody>
      </p:sp>
      <p:sp>
        <p:nvSpPr>
          <p:cNvPr id="14" name="직사각형 13">
            <a:extLst>
              <a:ext uri="{FF2B5EF4-FFF2-40B4-BE49-F238E27FC236}">
                <a16:creationId xmlns:a16="http://schemas.microsoft.com/office/drawing/2014/main" id="{1101BCF4-CF03-4CD7-8DBB-E2590FF4A794}"/>
              </a:ext>
            </a:extLst>
          </p:cNvPr>
          <p:cNvSpPr/>
          <p:nvPr/>
        </p:nvSpPr>
        <p:spPr>
          <a:xfrm>
            <a:off x="7474429" y="1475422"/>
            <a:ext cx="4362670" cy="3707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white"/>
                </a:solidFill>
                <a:effectLst/>
                <a:uLnTx/>
                <a:uFillTx/>
                <a:latin typeface="나눔스퀘어OTF Bold" panose="020B0600000101010101" pitchFamily="34" charset="-127"/>
                <a:ea typeface="나눔스퀘어OTF Bold" panose="020B0600000101010101" pitchFamily="34" charset="-127"/>
                <a:cs typeface="+mn-cs"/>
              </a:rPr>
              <a:t>시스템 흐름 안내</a:t>
            </a:r>
          </a:p>
        </p:txBody>
      </p:sp>
      <p:sp>
        <p:nvSpPr>
          <p:cNvPr id="8" name="직사각형 7">
            <a:extLst>
              <a:ext uri="{FF2B5EF4-FFF2-40B4-BE49-F238E27FC236}">
                <a16:creationId xmlns:a16="http://schemas.microsoft.com/office/drawing/2014/main" id="{157AD324-EA02-4DCD-A4F9-5B445CB1951F}"/>
              </a:ext>
            </a:extLst>
          </p:cNvPr>
          <p:cNvSpPr/>
          <p:nvPr/>
        </p:nvSpPr>
        <p:spPr>
          <a:xfrm>
            <a:off x="3983145" y="938308"/>
            <a:ext cx="2112855" cy="84927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에스코어 드림 3 Light"/>
              <a:cs typeface="+mn-cs"/>
            </a:endParaRPr>
          </a:p>
        </p:txBody>
      </p:sp>
      <p:sp>
        <p:nvSpPr>
          <p:cNvPr id="16" name="직사각형 15">
            <a:extLst>
              <a:ext uri="{FF2B5EF4-FFF2-40B4-BE49-F238E27FC236}">
                <a16:creationId xmlns:a16="http://schemas.microsoft.com/office/drawing/2014/main" id="{6FDE60E9-9B4D-401A-8E84-643C2F299293}"/>
              </a:ext>
            </a:extLst>
          </p:cNvPr>
          <p:cNvSpPr/>
          <p:nvPr/>
        </p:nvSpPr>
        <p:spPr>
          <a:xfrm>
            <a:off x="2358947" y="3655367"/>
            <a:ext cx="2112855" cy="849276"/>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에스코어 드림 3 Light"/>
              <a:cs typeface="+mn-cs"/>
            </a:endParaRPr>
          </a:p>
        </p:txBody>
      </p:sp>
      <p:sp>
        <p:nvSpPr>
          <p:cNvPr id="19" name="직사각형 18">
            <a:extLst>
              <a:ext uri="{FF2B5EF4-FFF2-40B4-BE49-F238E27FC236}">
                <a16:creationId xmlns:a16="http://schemas.microsoft.com/office/drawing/2014/main" id="{BDF3FA0E-520E-4908-AEBF-AEAC6AEAFEA6}"/>
              </a:ext>
            </a:extLst>
          </p:cNvPr>
          <p:cNvSpPr/>
          <p:nvPr/>
        </p:nvSpPr>
        <p:spPr>
          <a:xfrm>
            <a:off x="2660424" y="1877608"/>
            <a:ext cx="1543074" cy="6910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white"/>
                </a:solidFill>
                <a:effectLst/>
                <a:uLnTx/>
                <a:uFillTx/>
                <a:latin typeface="나눔스퀘어OTF Bold" panose="020B0600000101010101" pitchFamily="34" charset="-127"/>
                <a:ea typeface="나눔스퀘어OTF Bold" panose="020B0600000101010101" pitchFamily="34" charset="-127"/>
                <a:cs typeface="+mn-cs"/>
              </a:rPr>
              <a:t>공정위</a:t>
            </a:r>
            <a:r>
              <a:rPr kumimoji="0" lang="ko-KR" altLang="en-US" sz="1800" b="0" i="0" u="none" strike="noStrike" kern="1200" cap="none" spc="0" normalizeH="0" baseline="0" noProof="0" dirty="0">
                <a:ln>
                  <a:noFill/>
                </a:ln>
                <a:solidFill>
                  <a:prstClr val="white"/>
                </a:solidFill>
                <a:effectLst/>
                <a:uLnTx/>
                <a:uFillTx/>
                <a:latin typeface="나눔스퀘어OTF Bold" panose="020B0600000101010101" pitchFamily="34" charset="-127"/>
                <a:ea typeface="나눔스퀘어OTF Bold" panose="020B0600000101010101" pitchFamily="34" charset="-127"/>
                <a:cs typeface="+mn-cs"/>
              </a:rPr>
              <a:t> 데이터</a:t>
            </a:r>
          </a:p>
        </p:txBody>
      </p:sp>
      <p:sp>
        <p:nvSpPr>
          <p:cNvPr id="20" name="직사각형 19">
            <a:extLst>
              <a:ext uri="{FF2B5EF4-FFF2-40B4-BE49-F238E27FC236}">
                <a16:creationId xmlns:a16="http://schemas.microsoft.com/office/drawing/2014/main" id="{C1C3E1E9-4AD7-4607-8D54-C18CD5F1FFC0}"/>
              </a:ext>
            </a:extLst>
          </p:cNvPr>
          <p:cNvSpPr/>
          <p:nvPr/>
        </p:nvSpPr>
        <p:spPr>
          <a:xfrm>
            <a:off x="2660424" y="2804708"/>
            <a:ext cx="1543074" cy="6910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white"/>
                </a:solidFill>
                <a:effectLst/>
                <a:uLnTx/>
                <a:uFillTx/>
                <a:latin typeface="나눔스퀘어OTF" panose="020B0600000101010101" pitchFamily="34" charset="-127"/>
                <a:ea typeface="나눔스퀘어OTF" panose="020B0600000101010101" pitchFamily="34" charset="-127"/>
                <a:cs typeface="+mn-cs"/>
              </a:rPr>
              <a:t>일반 이용약관 데이터</a:t>
            </a:r>
          </a:p>
        </p:txBody>
      </p:sp>
      <p:sp>
        <p:nvSpPr>
          <p:cNvPr id="137" name="직사각형 136">
            <a:extLst>
              <a:ext uri="{FF2B5EF4-FFF2-40B4-BE49-F238E27FC236}">
                <a16:creationId xmlns:a16="http://schemas.microsoft.com/office/drawing/2014/main" id="{CDC45656-D73F-47C5-875B-90F4FFEC35A7}"/>
              </a:ext>
            </a:extLst>
          </p:cNvPr>
          <p:cNvSpPr/>
          <p:nvPr/>
        </p:nvSpPr>
        <p:spPr>
          <a:xfrm>
            <a:off x="9904021" y="6457890"/>
            <a:ext cx="2287979" cy="400110"/>
          </a:xfrm>
          <a:prstGeom prst="rect">
            <a:avLst/>
          </a:prstGeom>
          <a:solidFill>
            <a:srgbClr val="FDF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에스코어 드림 3 Light"/>
              <a:cs typeface="+mn-cs"/>
            </a:endParaRPr>
          </a:p>
        </p:txBody>
      </p:sp>
      <p:sp>
        <p:nvSpPr>
          <p:cNvPr id="15" name="직사각형 14"/>
          <p:cNvSpPr/>
          <p:nvPr/>
        </p:nvSpPr>
        <p:spPr>
          <a:xfrm>
            <a:off x="11637819" y="6521117"/>
            <a:ext cx="554182"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OTF ExtraBold" panose="020B0600000101010101" pitchFamily="34" charset="-127"/>
                <a:ea typeface="나눔스퀘어OTF ExtraBold" panose="020B0600000101010101" pitchFamily="34" charset="-127"/>
              </a:rPr>
              <a:t>10</a:t>
            </a:r>
            <a:endParaRPr lang="ko-KR" altLang="en-US" dirty="0">
              <a:solidFill>
                <a:schemeClr val="tx1"/>
              </a:solidFill>
              <a:latin typeface="나눔스퀘어OTF ExtraBold" panose="020B0600000101010101" pitchFamily="34" charset="-127"/>
              <a:ea typeface="나눔스퀘어OTF ExtraBold" panose="020B0600000101010101" pitchFamily="34" charset="-127"/>
            </a:endParaRPr>
          </a:p>
        </p:txBody>
      </p:sp>
    </p:spTree>
    <p:extLst>
      <p:ext uri="{BB962C8B-B14F-4D97-AF65-F5344CB8AC3E}">
        <p14:creationId xmlns:p14="http://schemas.microsoft.com/office/powerpoint/2010/main" val="995695188"/>
      </p:ext>
    </p:extLst>
  </p:cSld>
  <p:clrMapOvr>
    <a:masterClrMapping/>
  </p:clrMapOvr>
</p:sld>
</file>

<file path=ppt/theme/theme1.xml><?xml version="1.0" encoding="utf-8"?>
<a:theme xmlns:a="http://schemas.openxmlformats.org/drawingml/2006/main" name="Office 테마">
  <a:themeElements>
    <a:clrScheme name="200810_v">
      <a:dk1>
        <a:sysClr val="windowText" lastClr="000000"/>
      </a:dk1>
      <a:lt1>
        <a:sysClr val="window" lastClr="FFFFFF"/>
      </a:lt1>
      <a:dk2>
        <a:srgbClr val="3773B3"/>
      </a:dk2>
      <a:lt2>
        <a:srgbClr val="E7E6E6"/>
      </a:lt2>
      <a:accent1>
        <a:srgbClr val="FFAF22"/>
      </a:accent1>
      <a:accent2>
        <a:srgbClr val="FDD726"/>
      </a:accent2>
      <a:accent3>
        <a:srgbClr val="6EDAC3"/>
      </a:accent3>
      <a:accent4>
        <a:srgbClr val="61C8B1"/>
      </a:accent4>
      <a:accent5>
        <a:srgbClr val="54AA51"/>
      </a:accent5>
      <a:accent6>
        <a:srgbClr val="408339"/>
      </a:accent6>
      <a:hlink>
        <a:srgbClr val="3F3F3F"/>
      </a:hlink>
      <a:folHlink>
        <a:srgbClr val="3F3F3F"/>
      </a:folHlink>
    </a:clrScheme>
    <a:fontScheme name="G마켓 산스 TTF Bold_에스코어">
      <a:majorFont>
        <a:latin typeface="에스코어 드림 9 Black"/>
        <a:ea typeface="G마켓 산스 TTF Bold"/>
        <a:cs typeface=""/>
      </a:majorFont>
      <a:minorFont>
        <a:latin typeface="에스코어 드림 3 Light"/>
        <a:ea typeface="G마켓 산스 TTF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3533</TotalTime>
  <Words>2223</Words>
  <Application>Microsoft Office PowerPoint</Application>
  <PresentationFormat>와이드스크린</PresentationFormat>
  <Paragraphs>339</Paragraphs>
  <Slides>26</Slides>
  <Notes>19</Notes>
  <HiddenSlides>0</HiddenSlides>
  <MMClips>2</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26</vt:i4>
      </vt:variant>
    </vt:vector>
  </HeadingPairs>
  <TitlesOfParts>
    <vt:vector size="43" baseType="lpstr">
      <vt:lpstr>Wingdings</vt:lpstr>
      <vt:lpstr>나눔스퀘어 Bold</vt:lpstr>
      <vt:lpstr>맑은고딕</vt:lpstr>
      <vt:lpstr>AppleSDGothicNeo-Light</vt:lpstr>
      <vt:lpstr>나눔스퀘어 ExtraBold</vt:lpstr>
      <vt:lpstr>나눔스퀘어OTF Bold</vt:lpstr>
      <vt:lpstr>Notokr-Regular</vt:lpstr>
      <vt:lpstr>나눔스퀘어OTF</vt:lpstr>
      <vt:lpstr>에스코어 드림 3 Light</vt:lpstr>
      <vt:lpstr>맑은 고딕</vt:lpstr>
      <vt:lpstr>나눔스퀘어_ac Bold</vt:lpstr>
      <vt:lpstr>나눔스퀘어OTF ExtraBold</vt:lpstr>
      <vt:lpstr>맑은 고딕</vt:lpstr>
      <vt:lpstr>Arial</vt:lpstr>
      <vt:lpstr>나눔스퀘어</vt:lpstr>
      <vt:lpstr>에스코어 드림 9 Black</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jar987987@gmail.com</cp:lastModifiedBy>
  <cp:revision>89</cp:revision>
  <dcterms:created xsi:type="dcterms:W3CDTF">2020-08-09T23:55:26Z</dcterms:created>
  <dcterms:modified xsi:type="dcterms:W3CDTF">2023-09-30T11:07:38Z</dcterms:modified>
</cp:coreProperties>
</file>